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84" r:id="rId4"/>
  </p:sldMasterIdLst>
  <p:notesMasterIdLst>
    <p:notesMasterId r:id="rId36"/>
  </p:notesMasterIdLst>
  <p:handoutMasterIdLst>
    <p:handoutMasterId r:id="rId37"/>
  </p:handoutMasterIdLst>
  <p:sldIdLst>
    <p:sldId id="265" r:id="rId5"/>
    <p:sldId id="343" r:id="rId6"/>
    <p:sldId id="310" r:id="rId7"/>
    <p:sldId id="326" r:id="rId8"/>
    <p:sldId id="327" r:id="rId9"/>
    <p:sldId id="328" r:id="rId10"/>
    <p:sldId id="322" r:id="rId11"/>
    <p:sldId id="325" r:id="rId12"/>
    <p:sldId id="320" r:id="rId13"/>
    <p:sldId id="321" r:id="rId14"/>
    <p:sldId id="323" r:id="rId15"/>
    <p:sldId id="334" r:id="rId16"/>
    <p:sldId id="335" r:id="rId17"/>
    <p:sldId id="324" r:id="rId18"/>
    <p:sldId id="329" r:id="rId19"/>
    <p:sldId id="330" r:id="rId20"/>
    <p:sldId id="331" r:id="rId21"/>
    <p:sldId id="332" r:id="rId22"/>
    <p:sldId id="333" r:id="rId23"/>
    <p:sldId id="336" r:id="rId24"/>
    <p:sldId id="337" r:id="rId25"/>
    <p:sldId id="338" r:id="rId26"/>
    <p:sldId id="339" r:id="rId27"/>
    <p:sldId id="340" r:id="rId28"/>
    <p:sldId id="341" r:id="rId29"/>
    <p:sldId id="342" r:id="rId30"/>
    <p:sldId id="344" r:id="rId31"/>
    <p:sldId id="345" r:id="rId32"/>
    <p:sldId id="346" r:id="rId33"/>
    <p:sldId id="347" r:id="rId34"/>
    <p:sldId id="348" r:id="rId35"/>
  </p:sldIdLst>
  <p:sldSz cx="12188825" cy="6858000"/>
  <p:notesSz cx="6858000" cy="9144000"/>
  <p:embeddedFontLst>
    <p:embeddedFont>
      <p:font typeface="IRANSans" panose="02040503050201020203" pitchFamily="18" charset="-78"/>
      <p:regular r:id="rId38"/>
      <p:bold r:id="rId39"/>
    </p:embeddedFont>
    <p:embeddedFont>
      <p:font typeface="Tahoma" panose="020B0604030504040204" pitchFamily="34" charset="0"/>
      <p:regular r:id="rId40"/>
      <p:bold r:id="rId41"/>
    </p:embeddedFont>
    <p:embeddedFont>
      <p:font typeface="Corbel" panose="020B0503020204020204" pitchFamily="34" charset="0"/>
      <p:regular r:id="rId42"/>
      <p:bold r:id="rId43"/>
      <p:italic r:id="rId44"/>
      <p:boldItalic r:id="rId45"/>
    </p:embeddedFont>
  </p:embeddedFontLst>
  <p:custDataLst>
    <p:tags r:id="rId46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88D3E"/>
    <a:srgbClr val="86C656"/>
    <a:srgbClr val="BCCD1D"/>
    <a:srgbClr val="7F5113"/>
    <a:srgbClr val="D3DE42"/>
    <a:srgbClr val="FFCC00"/>
    <a:srgbClr val="FF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68" autoAdjust="0"/>
    <p:restoredTop sz="64774" autoAdjust="0"/>
  </p:normalViewPr>
  <p:slideViewPr>
    <p:cSldViewPr showGuides="1">
      <p:cViewPr varScale="1">
        <p:scale>
          <a:sx n="60" d="100"/>
          <a:sy n="60" d="100"/>
        </p:scale>
        <p:origin x="1373" y="48"/>
      </p:cViewPr>
      <p:guideLst>
        <p:guide pos="3839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1986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2.fntdata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font" Target="fonts/font5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handoutMaster" Target="handoutMasters/handoutMaster1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notesMaster" Target="notesMasters/notesMaster1.xml"/><Relationship Id="rId49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font" Target="fonts/font7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font" Target="fonts/font6.fntdata"/><Relationship Id="rId48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font" Target="fonts/font1.fntdata"/><Relationship Id="rId46" Type="http://schemas.openxmlformats.org/officeDocument/2006/relationships/tags" Target="tags/tag1.xml"/><Relationship Id="rId20" Type="http://schemas.openxmlformats.org/officeDocument/2006/relationships/slide" Target="slides/slide16.xml"/><Relationship Id="rId41" Type="http://schemas.openxmlformats.org/officeDocument/2006/relationships/font" Target="fonts/font4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Waterfall</c:v>
                </c:pt>
              </c:strCache>
            </c:strRef>
          </c:tx>
          <c:dPt>
            <c:idx val="0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50FE-44F8-881E-19AC128CA5E9}"/>
              </c:ext>
            </c:extLst>
          </c:dPt>
          <c:dPt>
            <c:idx val="1"/>
            <c:bubble3D val="0"/>
            <c:spPr>
              <a:solidFill>
                <a:srgbClr val="FFCC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50FE-44F8-881E-19AC128CA5E9}"/>
              </c:ext>
            </c:extLst>
          </c:dPt>
          <c:dPt>
            <c:idx val="2"/>
            <c:bubble3D val="0"/>
            <c:spPr>
              <a:solidFill>
                <a:srgbClr val="FF505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50FE-44F8-881E-19AC128CA5E9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endParaRPr lang="en-US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Sheet1!$A$2:$A$4</c:f>
              <c:strCache>
                <c:ptCount val="3"/>
                <c:pt idx="0">
                  <c:v>Successful</c:v>
                </c:pt>
                <c:pt idx="1">
                  <c:v>Challended</c:v>
                </c:pt>
                <c:pt idx="2">
                  <c:v>Failed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11</c:v>
                </c:pt>
                <c:pt idx="1">
                  <c:v>60</c:v>
                </c:pt>
                <c:pt idx="2">
                  <c:v>29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0FE-44F8-881E-19AC128CA5E9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smtClean="0"/>
              <a:t>Agile</a:t>
            </a:r>
            <a:endParaRPr lang="en-US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Waterfall</c:v>
                </c:pt>
              </c:strCache>
            </c:strRef>
          </c:tx>
          <c:dPt>
            <c:idx val="0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C6E9-4A04-B357-E207AAD29E88}"/>
              </c:ext>
            </c:extLst>
          </c:dPt>
          <c:dPt>
            <c:idx val="1"/>
            <c:bubble3D val="0"/>
            <c:spPr>
              <a:solidFill>
                <a:srgbClr val="FFCC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C6E9-4A04-B357-E207AAD29E88}"/>
              </c:ext>
            </c:extLst>
          </c:dPt>
          <c:dPt>
            <c:idx val="2"/>
            <c:bubble3D val="0"/>
            <c:spPr>
              <a:solidFill>
                <a:srgbClr val="FF505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C6E9-4A04-B357-E207AAD29E88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endParaRPr lang="en-US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eparator>, </c:separator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Sheet1!$A$2:$A$4</c:f>
              <c:strCache>
                <c:ptCount val="3"/>
                <c:pt idx="0">
                  <c:v>Successful</c:v>
                </c:pt>
                <c:pt idx="1">
                  <c:v>Challended</c:v>
                </c:pt>
                <c:pt idx="2">
                  <c:v>Failed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39</c:v>
                </c:pt>
                <c:pt idx="1">
                  <c:v>52</c:v>
                </c:pt>
                <c:pt idx="2">
                  <c:v>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C6E9-4A04-B357-E207AAD29E8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088EAF-6ECA-4616-85EF-35AA19C641F3}" type="datetimeFigureOut">
              <a:rPr lang="en-US"/>
              <a:t>1/7/2018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F912AB-2776-42F2-A957-313FC7EFEDB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320657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BD2D7A-D230-4F91-BD59-0A39C2703BA8}" type="datetimeFigureOut">
              <a:rPr lang="en-US"/>
              <a:t>1/7/2018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3199CD-3E1B-4AE6-990F-76F925F5EA9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76579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50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02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8555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68875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2176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3754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2443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1835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7865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5449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07946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77270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Scrum: Software</a:t>
            </a:r>
          </a:p>
          <a:p>
            <a:r>
              <a:rPr lang="en-US" dirty="0" smtClean="0"/>
              <a:t>Agile: Software</a:t>
            </a:r>
            <a:r>
              <a:rPr lang="en-US" baseline="0" dirty="0" smtClean="0"/>
              <a:t>, Marketing</a:t>
            </a:r>
          </a:p>
          <a:p>
            <a:r>
              <a:rPr lang="en-US" baseline="0" dirty="0" smtClean="0"/>
              <a:t>Lean: Industrial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41453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33241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Example: .NET Framework</a:t>
            </a:r>
          </a:p>
          <a:p>
            <a:r>
              <a:rPr lang="en-US" dirty="0" smtClean="0"/>
              <a:t>Based</a:t>
            </a:r>
            <a:r>
              <a:rPr lang="en-US" baseline="0" dirty="0" smtClean="0"/>
              <a:t> on: experience (not: wishes)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09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Transparency (Visibility) : Unit</a:t>
            </a:r>
            <a:r>
              <a:rPr lang="en-US" baseline="0" dirty="0" smtClean="0"/>
              <a:t> understanding</a:t>
            </a:r>
            <a:endParaRPr lang="en-US" dirty="0" smtClean="0"/>
          </a:p>
          <a:p>
            <a:r>
              <a:rPr lang="en-US" dirty="0" smtClean="0"/>
              <a:t>Ask</a:t>
            </a:r>
            <a:r>
              <a:rPr lang="en-US" baseline="0" dirty="0" smtClean="0"/>
              <a:t> from students: What is “inspect”?</a:t>
            </a:r>
            <a:endParaRPr lang="fa-IR" baseline="0" dirty="0" smtClean="0"/>
          </a:p>
          <a:p>
            <a:r>
              <a:rPr lang="en-US" baseline="0" dirty="0" smtClean="0"/>
              <a:t>What to inspect? Personnel abilities, tools, process… </a:t>
            </a:r>
          </a:p>
          <a:p>
            <a:r>
              <a:rPr lang="en-US" dirty="0" smtClean="0"/>
              <a:t>After Inspection -&gt; { If not</a:t>
            </a:r>
            <a:r>
              <a:rPr lang="en-US" baseline="0" dirty="0" smtClean="0"/>
              <a:t> ok: change it -&gt; see if ok after a while, if not : { change again } }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73338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Features, bug fixes, non-functional requirement (judge instead of functionality)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24136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Impediment list: lack of knowledge, money, technical abilities,</a:t>
            </a:r>
            <a:r>
              <a:rPr lang="en-US" baseline="0" dirty="0" smtClean="0"/>
              <a:t> weather or Mafia and </a:t>
            </a:r>
            <a:r>
              <a:rPr lang="en-US" baseline="0" dirty="0" err="1" smtClean="0"/>
              <a:t>etc</a:t>
            </a:r>
            <a:endParaRPr lang="en-US" dirty="0" smtClean="0"/>
          </a:p>
          <a:p>
            <a:r>
              <a:rPr lang="en-US" baseline="0" dirty="0" smtClean="0"/>
              <a:t>Product Owner: </a:t>
            </a:r>
            <a:r>
              <a:rPr lang="en-US" b="1" dirty="0" smtClean="0"/>
              <a:t>vision</a:t>
            </a:r>
            <a:r>
              <a:rPr lang="en-US" dirty="0" smtClean="0"/>
              <a:t> of what he or she wishes to build, and convey that </a:t>
            </a:r>
            <a:r>
              <a:rPr lang="en-US" b="1" dirty="0" smtClean="0"/>
              <a:t>vision</a:t>
            </a:r>
            <a:r>
              <a:rPr lang="en-US" dirty="0" smtClean="0"/>
              <a:t> to the </a:t>
            </a:r>
            <a:r>
              <a:rPr lang="en-US" b="1" dirty="0" smtClean="0"/>
              <a:t>scrum</a:t>
            </a:r>
            <a:r>
              <a:rPr lang="en-US" dirty="0" smtClean="0"/>
              <a:t> team. </a:t>
            </a:r>
          </a:p>
          <a:p>
            <a:r>
              <a:rPr lang="en-US" dirty="0" smtClean="0"/>
              <a:t>Scrum Master: Help team in making decisions, team management, handle</a:t>
            </a:r>
            <a:r>
              <a:rPr lang="en-US" baseline="0" dirty="0" smtClean="0"/>
              <a:t> struggles, …</a:t>
            </a:r>
            <a:endParaRPr lang="fa-IR" dirty="0" smtClean="0"/>
          </a:p>
          <a:p>
            <a:r>
              <a:rPr lang="en-US" dirty="0" smtClean="0"/>
              <a:t>Note:</a:t>
            </a:r>
            <a:r>
              <a:rPr lang="en-US" baseline="0" dirty="0" smtClean="0"/>
              <a:t> </a:t>
            </a:r>
            <a:r>
              <a:rPr lang="en-US" dirty="0" smtClean="0"/>
              <a:t>There is a PDF that explains 42 tasks of scrum</a:t>
            </a:r>
            <a:r>
              <a:rPr lang="en-US" baseline="0" dirty="0" smtClean="0"/>
              <a:t> master</a:t>
            </a:r>
            <a:r>
              <a:rPr lang="en-US" dirty="0" smtClean="0"/>
              <a:t> in 8 pages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31218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35123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74557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37505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a-IR" dirty="0" smtClean="0"/>
              <a:t>ارتباط:</a:t>
            </a:r>
            <a:r>
              <a:rPr lang="fa-IR" baseline="0" dirty="0" smtClean="0"/>
              <a:t> همکاری غیر رسمی، نیاز ها در قالب قابل فهم،  مستند سازی مناسب</a:t>
            </a:r>
          </a:p>
          <a:p>
            <a:r>
              <a:rPr lang="fa-IR" baseline="0" dirty="0" smtClean="0"/>
              <a:t>سادگی: نیاز های آینده در نظر گرفته نمیشود تا طراحی ساده شود</a:t>
            </a:r>
          </a:p>
          <a:p>
            <a:r>
              <a:rPr lang="fa-IR" dirty="0" smtClean="0"/>
              <a:t>بازخورد سه منبع:  نرم افزار، مشتری، دیگر اعضای گروه</a:t>
            </a:r>
          </a:p>
          <a:p>
            <a:r>
              <a:rPr lang="fa-IR" dirty="0" smtClean="0"/>
              <a:t>+در</a:t>
            </a:r>
            <a:r>
              <a:rPr lang="fa-IR" baseline="0" dirty="0" smtClean="0"/>
              <a:t> مورد یونیت تستینگ توضیح بده و مثال بزن</a:t>
            </a:r>
            <a:endParaRPr lang="fa-IR" dirty="0" smtClean="0"/>
          </a:p>
          <a:p>
            <a:r>
              <a:rPr lang="fa-IR" dirty="0" smtClean="0"/>
              <a:t>شجاعت: کنت بک: طراحی باید برای ساخت فعلی باشد</a:t>
            </a:r>
          </a:p>
          <a:p>
            <a:r>
              <a:rPr lang="fa-IR" dirty="0" smtClean="0"/>
              <a:t>(برای هر</a:t>
            </a:r>
            <a:r>
              <a:rPr lang="fa-IR" baseline="0" dirty="0" smtClean="0"/>
              <a:t> مورد با مثال توضیح بده تا شبهات برطرف بشه</a:t>
            </a:r>
            <a:r>
              <a:rPr lang="fa-IR" dirty="0" smtClean="0"/>
              <a:t>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6692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40596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a-IR" dirty="0" smtClean="0"/>
              <a:t>روش برنامه ریزی</a:t>
            </a:r>
            <a:r>
              <a:rPr lang="fa-IR" baseline="0" dirty="0" smtClean="0"/>
              <a:t> «شنیدن» نام دارد</a:t>
            </a:r>
            <a:r>
              <a:rPr lang="en-US" baseline="0" dirty="0" smtClean="0"/>
              <a:t>.</a:t>
            </a:r>
          </a:p>
          <a:p>
            <a:r>
              <a:rPr lang="en-US" baseline="0" dirty="0" smtClean="0"/>
              <a:t>User story </a:t>
            </a:r>
            <a:r>
              <a:rPr lang="fa-IR" baseline="0" dirty="0" smtClean="0"/>
              <a:t>ایجاد میشود که ویژگی و کارایی و خروجی توسط مشتری گفته میشود</a:t>
            </a:r>
          </a:p>
          <a:p>
            <a:r>
              <a:rPr lang="fa-IR" baseline="0" dirty="0" smtClean="0"/>
              <a:t>طراحی: اصل سادگی داستان کاربر</a:t>
            </a:r>
          </a:p>
          <a:p>
            <a:r>
              <a:rPr lang="fa-IR" baseline="0" dirty="0" smtClean="0"/>
              <a:t>برنامه نویسی: یونیت تست + هر چیزی که برای تست جواب داره + دو نفره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83804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Acceptance: evaluate the system's compliance with the business requirements and assess whether it is acceptable for delivery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82980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6543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0957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7194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1095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831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3803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5958" y="-4763"/>
            <a:ext cx="5013606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7638" y="1380069"/>
            <a:ext cx="8572389" cy="2616199"/>
          </a:xfrm>
        </p:spPr>
        <p:txBody>
          <a:bodyPr anchor="b">
            <a:normAutofit/>
          </a:bodyPr>
          <a:lstStyle>
            <a:lvl1pPr algn="r">
              <a:defRPr sz="5998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4202" y="3996267"/>
            <a:ext cx="698582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099">
                <a:solidFill>
                  <a:schemeClr val="tx1"/>
                </a:solidFill>
              </a:defRPr>
            </a:lvl1pPr>
            <a:lvl2pPr marL="4570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1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2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3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4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5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AAA07-DD1B-4D42-810D-B25CDB9CB74B}" type="datetimeFigureOut">
              <a:rPr lang="en-US" smtClean="0"/>
              <a:t>1/7/2018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1023" y="5883276"/>
            <a:ext cx="4322918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E8259-79C8-4210-A56C-2763C2CCA3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222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3925" y="4732865"/>
            <a:ext cx="10016102" cy="566738"/>
          </a:xfrm>
        </p:spPr>
        <p:txBody>
          <a:bodyPr anchor="b">
            <a:normAutofit/>
          </a:bodyPr>
          <a:lstStyle>
            <a:lvl1pPr algn="ctr">
              <a:defRPr sz="2399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5391" y="932112"/>
            <a:ext cx="8223802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063" indent="0">
              <a:buNone/>
              <a:defRPr sz="1600"/>
            </a:lvl2pPr>
            <a:lvl3pPr marL="914126" indent="0">
              <a:buNone/>
              <a:defRPr sz="1600"/>
            </a:lvl3pPr>
            <a:lvl4pPr marL="1371189" indent="0">
              <a:buNone/>
              <a:defRPr sz="1600"/>
            </a:lvl4pPr>
            <a:lvl5pPr marL="1828251" indent="0">
              <a:buNone/>
              <a:defRPr sz="1600"/>
            </a:lvl5pPr>
            <a:lvl6pPr marL="2285314" indent="0">
              <a:buNone/>
              <a:defRPr sz="1600"/>
            </a:lvl6pPr>
            <a:lvl7pPr marL="2742377" indent="0">
              <a:buNone/>
              <a:defRPr sz="1600"/>
            </a:lvl7pPr>
            <a:lvl8pPr marL="3199440" indent="0">
              <a:buNone/>
              <a:defRPr sz="1600"/>
            </a:lvl8pPr>
            <a:lvl9pPr marL="3656503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3925" y="5299603"/>
            <a:ext cx="10016102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pPr/>
              <a:t>1/7/2018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5531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3926" y="685800"/>
            <a:ext cx="10016102" cy="3048000"/>
          </a:xfrm>
        </p:spPr>
        <p:txBody>
          <a:bodyPr anchor="ctr">
            <a:normAutofit/>
          </a:bodyPr>
          <a:lstStyle>
            <a:lvl1pPr algn="ctr">
              <a:defRPr sz="3199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3926" y="4343400"/>
            <a:ext cx="10016104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999">
                <a:solidFill>
                  <a:schemeClr val="tx1"/>
                </a:solidFill>
              </a:defRPr>
            </a:lvl1pPr>
            <a:lvl2pPr marL="457063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pPr/>
              <a:t>1/7/2018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9266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196" y="863023"/>
            <a:ext cx="609441" cy="584776"/>
          </a:xfrm>
          <a:prstGeom prst="rect">
            <a:avLst/>
          </a:prstGeom>
        </p:spPr>
        <p:txBody>
          <a:bodyPr vert="horz" lIns="91416" tIns="45708" rIns="91416" bIns="45708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998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0588" y="2819399"/>
            <a:ext cx="609441" cy="584776"/>
          </a:xfrm>
          <a:prstGeom prst="rect">
            <a:avLst/>
          </a:prstGeom>
        </p:spPr>
        <p:txBody>
          <a:bodyPr vert="horz" lIns="91416" tIns="45708" rIns="91416" bIns="45708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998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7637" y="685801"/>
            <a:ext cx="8987671" cy="2743199"/>
          </a:xfrm>
        </p:spPr>
        <p:txBody>
          <a:bodyPr anchor="ctr">
            <a:normAutofit/>
          </a:bodyPr>
          <a:lstStyle>
            <a:lvl1pPr algn="ctr">
              <a:defRPr sz="3199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177" y="3428999"/>
            <a:ext cx="8530593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799"/>
            </a:lvl1pPr>
            <a:lvl2pPr marL="457063" indent="0">
              <a:buFontTx/>
              <a:buNone/>
              <a:defRPr/>
            </a:lvl2pPr>
            <a:lvl3pPr marL="914126" indent="0">
              <a:buFontTx/>
              <a:buNone/>
              <a:defRPr/>
            </a:lvl3pPr>
            <a:lvl4pPr marL="1371189" indent="0">
              <a:buFontTx/>
              <a:buNone/>
              <a:defRPr/>
            </a:lvl4pPr>
            <a:lvl5pPr marL="1828251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3925" y="4343400"/>
            <a:ext cx="10016102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999">
                <a:solidFill>
                  <a:schemeClr val="tx1"/>
                </a:solidFill>
              </a:defRPr>
            </a:lvl1pPr>
            <a:lvl2pPr marL="457063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pPr/>
              <a:t>1/7/2018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5974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3927" y="3308581"/>
            <a:ext cx="10016100" cy="1468800"/>
          </a:xfrm>
        </p:spPr>
        <p:txBody>
          <a:bodyPr anchor="b">
            <a:normAutofit/>
          </a:bodyPr>
          <a:lstStyle>
            <a:lvl1pPr algn="r">
              <a:defRPr sz="3199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3925" y="4777381"/>
            <a:ext cx="100161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1999">
                <a:solidFill>
                  <a:schemeClr val="tx1"/>
                </a:solidFill>
              </a:defRPr>
            </a:lvl1pPr>
            <a:lvl2pPr marL="457063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pPr/>
              <a:t>1/7/2018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8432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196" y="863023"/>
            <a:ext cx="609441" cy="584776"/>
          </a:xfrm>
          <a:prstGeom prst="rect">
            <a:avLst/>
          </a:prstGeom>
        </p:spPr>
        <p:txBody>
          <a:bodyPr vert="horz" lIns="91416" tIns="45708" rIns="91416" bIns="45708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998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0588" y="2819399"/>
            <a:ext cx="609441" cy="584776"/>
          </a:xfrm>
          <a:prstGeom prst="rect">
            <a:avLst/>
          </a:prstGeom>
        </p:spPr>
        <p:txBody>
          <a:bodyPr vert="horz" lIns="91416" tIns="45708" rIns="91416" bIns="45708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998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7637" y="685801"/>
            <a:ext cx="8987671" cy="2743199"/>
          </a:xfrm>
        </p:spPr>
        <p:txBody>
          <a:bodyPr anchor="ctr">
            <a:normAutofit/>
          </a:bodyPr>
          <a:lstStyle>
            <a:lvl1pPr algn="ctr">
              <a:defRPr sz="3199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3926" y="3886200"/>
            <a:ext cx="10016101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399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3925" y="4775200"/>
            <a:ext cx="10016101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799">
                <a:solidFill>
                  <a:schemeClr val="tx1"/>
                </a:solidFill>
              </a:defRPr>
            </a:lvl1pPr>
            <a:lvl2pPr marL="457063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pPr/>
              <a:t>1/7/2018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59643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3926" y="685801"/>
            <a:ext cx="10016103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3926" y="3505200"/>
            <a:ext cx="10016104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799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3925" y="4343400"/>
            <a:ext cx="10016104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799">
                <a:solidFill>
                  <a:schemeClr val="tx1"/>
                </a:solidFill>
              </a:defRPr>
            </a:lvl1pPr>
            <a:lvl2pPr marL="457063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pPr/>
              <a:t>1/7/2018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02471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t>1/7/2018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146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0121" y="685800"/>
            <a:ext cx="1769908" cy="5105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3925" y="685800"/>
            <a:ext cx="8017654" cy="5105400"/>
          </a:xfrm>
        </p:spPr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t>1/7/2018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989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t>1/7/2018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49005" y="5867132"/>
            <a:ext cx="551023" cy="365125"/>
          </a:xfrm>
        </p:spPr>
        <p:txBody>
          <a:bodyPr/>
          <a:lstStyle/>
          <a:p>
            <a:fld id="{2A013F82-EE5E-44EE-A61D-E31C6657F2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705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1610" y="2666999"/>
            <a:ext cx="8928421" cy="2110382"/>
          </a:xfrm>
        </p:spPr>
        <p:txBody>
          <a:bodyPr anchor="b"/>
          <a:lstStyle>
            <a:lvl1pPr algn="r">
              <a:defRPr sz="3999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1608" y="4777381"/>
            <a:ext cx="8928422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1999">
                <a:solidFill>
                  <a:schemeClr val="tx1"/>
                </a:solidFill>
              </a:defRPr>
            </a:lvl1pPr>
            <a:lvl2pPr marL="457063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t>1/7/2018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253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3925" y="685801"/>
            <a:ext cx="10016104" cy="175259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3926" y="2667000"/>
            <a:ext cx="4893780" cy="3124201"/>
          </a:xfrm>
        </p:spPr>
        <p:txBody>
          <a:bodyPr>
            <a:normAutofit/>
          </a:bodyPr>
          <a:lstStyle>
            <a:lvl1pPr>
              <a:defRPr sz="1799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6246" y="2667000"/>
            <a:ext cx="4893781" cy="3124200"/>
          </a:xfrm>
        </p:spPr>
        <p:txBody>
          <a:bodyPr>
            <a:normAutofit/>
          </a:bodyPr>
          <a:lstStyle>
            <a:lvl1pPr>
              <a:defRPr sz="1799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t>1/7/2018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366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1718" y="2658533"/>
            <a:ext cx="4605988" cy="576262"/>
          </a:xfrm>
        </p:spPr>
        <p:txBody>
          <a:bodyPr anchor="b">
            <a:noAutofit/>
          </a:bodyPr>
          <a:lstStyle>
            <a:lvl1pPr marL="0" indent="0">
              <a:buNone/>
              <a:defRPr sz="2799" b="0">
                <a:solidFill>
                  <a:schemeClr val="accent1">
                    <a:lumMod val="75000"/>
                  </a:schemeClr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3925" y="3335337"/>
            <a:ext cx="4893781" cy="2455862"/>
          </a:xfrm>
        </p:spPr>
        <p:txBody>
          <a:bodyPr anchor="t">
            <a:normAutofit/>
          </a:bodyPr>
          <a:lstStyle>
            <a:lvl1pPr>
              <a:defRPr sz="1799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78696" y="2667000"/>
            <a:ext cx="4621333" cy="576262"/>
          </a:xfrm>
        </p:spPr>
        <p:txBody>
          <a:bodyPr anchor="b">
            <a:noAutofit/>
          </a:bodyPr>
          <a:lstStyle>
            <a:lvl1pPr marL="0" indent="0">
              <a:buNone/>
              <a:defRPr sz="2799" b="0">
                <a:solidFill>
                  <a:schemeClr val="accent1">
                    <a:lumMod val="75000"/>
                  </a:schemeClr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6246" y="3335337"/>
            <a:ext cx="4893781" cy="2455862"/>
          </a:xfrm>
        </p:spPr>
        <p:txBody>
          <a:bodyPr anchor="t">
            <a:normAutofit/>
          </a:bodyPr>
          <a:lstStyle>
            <a:lvl1pPr>
              <a:defRPr sz="1799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t>1/7/2018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932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t>1/7/2018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019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t>1/7/2018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114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3926" y="1600200"/>
            <a:ext cx="3548197" cy="1371600"/>
          </a:xfrm>
        </p:spPr>
        <p:txBody>
          <a:bodyPr anchor="b">
            <a:normAutofit/>
          </a:bodyPr>
          <a:lstStyle>
            <a:lvl1pPr algn="ctr">
              <a:defRPr sz="2399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0663" y="685800"/>
            <a:ext cx="6239365" cy="5105401"/>
          </a:xfrm>
        </p:spPr>
        <p:txBody>
          <a:bodyPr anchor="ctr">
            <a:normAutofit/>
          </a:bodyPr>
          <a:lstStyle>
            <a:lvl1pPr>
              <a:defRPr sz="1999"/>
            </a:lvl1pPr>
            <a:lvl2pPr>
              <a:defRPr sz="1799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3926" y="2971800"/>
            <a:ext cx="3548197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t>1/7/2018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769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338" y="1752599"/>
            <a:ext cx="5424745" cy="1371600"/>
          </a:xfrm>
        </p:spPr>
        <p:txBody>
          <a:bodyPr anchor="b">
            <a:normAutofit/>
          </a:bodyPr>
          <a:lstStyle>
            <a:lvl1pPr algn="ctr">
              <a:defRPr sz="2799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2704" y="914400"/>
            <a:ext cx="3280120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063" indent="0">
              <a:buNone/>
              <a:defRPr sz="1600"/>
            </a:lvl2pPr>
            <a:lvl3pPr marL="914126" indent="0">
              <a:buNone/>
              <a:defRPr sz="1600"/>
            </a:lvl3pPr>
            <a:lvl4pPr marL="1371189" indent="0">
              <a:buNone/>
              <a:defRPr sz="1600"/>
            </a:lvl4pPr>
            <a:lvl5pPr marL="1828251" indent="0">
              <a:buNone/>
              <a:defRPr sz="1600"/>
            </a:lvl5pPr>
            <a:lvl6pPr marL="2285314" indent="0">
              <a:buNone/>
              <a:defRPr sz="1600"/>
            </a:lvl6pPr>
            <a:lvl7pPr marL="2742377" indent="0">
              <a:buNone/>
              <a:defRPr sz="1600"/>
            </a:lvl7pPr>
            <a:lvl8pPr marL="3199440" indent="0">
              <a:buNone/>
              <a:defRPr sz="1600"/>
            </a:lvl8pPr>
            <a:lvl9pPr marL="3656503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338" y="3124199"/>
            <a:ext cx="5424745" cy="1828800"/>
          </a:xfrm>
        </p:spPr>
        <p:txBody>
          <a:bodyPr>
            <a:normAutofit/>
          </a:bodyPr>
          <a:lstStyle>
            <a:lvl1pPr marL="0" indent="0" algn="ctr">
              <a:buNone/>
              <a:defRPr sz="1799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pPr/>
              <a:t>1/7/2018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759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773" y="1"/>
            <a:ext cx="2436178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3925" y="685801"/>
            <a:ext cx="10016104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3924" y="2667000"/>
            <a:ext cx="10016104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0122" y="5883276"/>
            <a:ext cx="114270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03F41C87-7AD9-4845-A077-840E4A0F3F06}" type="datetimeFigureOut">
              <a:rPr lang="en-US" smtClean="0"/>
              <a:pPr/>
              <a:t>1/7/2018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1610" y="5883276"/>
            <a:ext cx="70823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49005" y="5883276"/>
            <a:ext cx="5510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2A013F82-EE5E-44EE-A61D-E31C6657F26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4320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  <p:sldLayoutId id="2147483701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ctr" defTabSz="457063" rtl="0" eaLnBrk="1" latinLnBrk="0" hangingPunct="1">
        <a:spcBef>
          <a:spcPct val="0"/>
        </a:spcBef>
        <a:buNone/>
        <a:defRPr sz="3999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664" indent="-285664" algn="l" defTabSz="457063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399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727" indent="-285664" algn="l" defTabSz="457063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999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99790" indent="-285664" algn="l" defTabSz="457063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799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2587" indent="-171399" algn="l" defTabSz="457063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1999650" indent="-171399" algn="l" defTabSz="457063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3846" indent="-228531" algn="l" defTabSz="457063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0908" indent="-228531" algn="l" defTabSz="457063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7971" indent="-228531" algn="l" defTabSz="457063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5034" indent="-228531" algn="l" defTabSz="457063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26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9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1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7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3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39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2782044" y="1052736"/>
            <a:ext cx="8845622" cy="1223392"/>
          </a:xfrm>
        </p:spPr>
        <p:txBody>
          <a:bodyPr>
            <a:normAutofit/>
          </a:bodyPr>
          <a:lstStyle/>
          <a:p>
            <a:pPr algn="r" rtl="1"/>
            <a:r>
              <a:rPr lang="fa-IR" sz="5400" dirty="0" smtClean="0">
                <a:latin typeface="Times New Roman" panose="02020603050405020304" pitchFamily="18" charset="0"/>
                <a:cs typeface="IRANSans" panose="02040503050201020203" pitchFamily="18" charset="-78"/>
              </a:rPr>
              <a:t>مدل های فرآیند تولید نرم‌افزار</a:t>
            </a:r>
            <a:endParaRPr lang="en-US" sz="5400" dirty="0">
              <a:latin typeface="Times New Roman" panose="02020603050405020304" pitchFamily="18" charset="0"/>
              <a:cs typeface="IRANSans" panose="02040503050201020203" pitchFamily="18" charset="-78"/>
            </a:endParaRP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4726260" y="3068960"/>
            <a:ext cx="6985825" cy="1388534"/>
          </a:xfrm>
        </p:spPr>
        <p:txBody>
          <a:bodyPr>
            <a:noAutofit/>
          </a:bodyPr>
          <a:lstStyle/>
          <a:p>
            <a:pPr algn="r" rtl="1">
              <a:lnSpc>
                <a:spcPct val="150000"/>
              </a:lnSpc>
            </a:pPr>
            <a:r>
              <a:rPr lang="fa-IR" sz="2400" dirty="0" smtClean="0">
                <a:latin typeface="Times New Roman" panose="02020603050405020304" pitchFamily="18" charset="0"/>
                <a:cs typeface="IRANSans" panose="02040503050201020203" pitchFamily="18" charset="-78"/>
              </a:rPr>
              <a:t>تحلیل و طراحی سیستم ها</a:t>
            </a:r>
          </a:p>
          <a:p>
            <a:pPr algn="r" rtl="1">
              <a:lnSpc>
                <a:spcPct val="150000"/>
              </a:lnSpc>
            </a:pPr>
            <a:r>
              <a:rPr lang="fa-IR" sz="2400" dirty="0" smtClean="0">
                <a:latin typeface="Times New Roman" panose="02020603050405020304" pitchFamily="18" charset="0"/>
                <a:cs typeface="IRANSans" panose="02040503050201020203" pitchFamily="18" charset="-78"/>
              </a:rPr>
              <a:t>استاد مربوطه: استاد یمقانی</a:t>
            </a:r>
          </a:p>
          <a:p>
            <a:pPr algn="r" rtl="1">
              <a:lnSpc>
                <a:spcPct val="150000"/>
              </a:lnSpc>
            </a:pPr>
            <a:r>
              <a:rPr lang="fa-IR" sz="2400" dirty="0" smtClean="0">
                <a:latin typeface="Times New Roman" panose="02020603050405020304" pitchFamily="18" charset="0"/>
                <a:cs typeface="IRANSans" panose="02040503050201020203" pitchFamily="18" charset="-78"/>
              </a:rPr>
              <a:t>ارائه و گردآوری: حسین ابراهیم پور</a:t>
            </a:r>
            <a:endParaRPr lang="it-IT" sz="2400" dirty="0">
              <a:latin typeface="Times New Roman" panose="02020603050405020304" pitchFamily="18" charset="0"/>
              <a:cs typeface="IRANSans" panose="02040503050201020203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808920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972" y="0"/>
            <a:ext cx="82296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254234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13"/>
          <p:cNvSpPr>
            <a:spLocks noGrp="1"/>
          </p:cNvSpPr>
          <p:nvPr>
            <p:ph idx="1"/>
          </p:nvPr>
        </p:nvSpPr>
        <p:spPr>
          <a:xfrm>
            <a:off x="2133972" y="1340768"/>
            <a:ext cx="9366057" cy="4764361"/>
          </a:xfrm>
        </p:spPr>
        <p:txBody>
          <a:bodyPr/>
          <a:lstStyle/>
          <a:p>
            <a:pPr algn="just" rtl="1"/>
            <a:r>
              <a:rPr lang="fa-IR" dirty="0" smtClean="0">
                <a:latin typeface="Times New Roman" panose="02020603050405020304" pitchFamily="18" charset="0"/>
                <a:cs typeface="IRANSans" panose="02040503050201020203" pitchFamily="18" charset="-78"/>
              </a:rPr>
              <a:t>کاهش ریسک: بسیاری از مشکلات در مراحل اولیه شناسایی می شوند. هر چه شناسایی زودتر، هزینه کمتر.</a:t>
            </a:r>
            <a:endParaRPr lang="en-US" dirty="0">
              <a:latin typeface="Times New Roman" panose="02020603050405020304" pitchFamily="18" charset="0"/>
              <a:cs typeface="IRANSans" panose="02040503050201020203" pitchFamily="18" charset="-78"/>
            </a:endParaRPr>
          </a:p>
          <a:p>
            <a:pPr algn="just" rtl="1"/>
            <a:r>
              <a:rPr lang="fa-IR" dirty="0" smtClean="0">
                <a:latin typeface="Times New Roman" panose="02020603050405020304" pitchFamily="18" charset="0"/>
                <a:cs typeface="IRANSans" panose="02040503050201020203" pitchFamily="18" charset="-78"/>
              </a:rPr>
              <a:t>کاربران در بازخورد نشان دادن بهتر از تعیین مشخصات عمل میکنند.</a:t>
            </a:r>
          </a:p>
          <a:p>
            <a:pPr algn="just" rtl="1"/>
            <a:r>
              <a:rPr lang="fa-IR" dirty="0" smtClean="0">
                <a:latin typeface="Times New Roman" panose="02020603050405020304" pitchFamily="18" charset="0"/>
                <a:cs typeface="IRANSans" panose="02040503050201020203" pitchFamily="18" charset="-78"/>
              </a:rPr>
              <a:t>نمونه اولیه خود میتواند قابل استفاده باشد.</a:t>
            </a:r>
          </a:p>
        </p:txBody>
      </p:sp>
      <p:sp>
        <p:nvSpPr>
          <p:cNvPr id="4" name="Title 12"/>
          <p:cNvSpPr>
            <a:spLocks noGrp="1"/>
          </p:cNvSpPr>
          <p:nvPr>
            <p:ph type="title"/>
          </p:nvPr>
        </p:nvSpPr>
        <p:spPr>
          <a:xfrm>
            <a:off x="1483925" y="685801"/>
            <a:ext cx="10016104" cy="1159023"/>
          </a:xfrm>
        </p:spPr>
        <p:txBody>
          <a:bodyPr/>
          <a:lstStyle/>
          <a:p>
            <a:pPr algn="r" rtl="1"/>
            <a:r>
              <a:rPr lang="fa-IR" dirty="0" smtClean="0">
                <a:latin typeface="Times New Roman" panose="02020603050405020304" pitchFamily="18" charset="0"/>
                <a:cs typeface="IRANSans" panose="02040503050201020203" pitchFamily="18" charset="-78"/>
              </a:rPr>
              <a:t>تاکید بر نمونه اولیه</a:t>
            </a:r>
            <a:endParaRPr lang="en-US" dirty="0">
              <a:latin typeface="Times New Roman" panose="02020603050405020304" pitchFamily="18" charset="0"/>
              <a:cs typeface="IRANSans" panose="02040503050201020203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599022278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 smtClean="0">
                <a:latin typeface="Times New Roman" panose="02020603050405020304" pitchFamily="18" charset="0"/>
                <a:cs typeface="IRANSans" panose="02040503050201020203" pitchFamily="18" charset="-78"/>
              </a:rPr>
              <a:t>مدل </a:t>
            </a:r>
            <a:r>
              <a:rPr lang="en-US" dirty="0" smtClean="0">
                <a:latin typeface="Times New Roman" panose="02020603050405020304" pitchFamily="18" charset="0"/>
                <a:cs typeface="IRANSans" panose="02040503050201020203" pitchFamily="18" charset="-78"/>
              </a:rPr>
              <a:t>Component assembly</a:t>
            </a:r>
            <a:r>
              <a:rPr lang="fa-IR" dirty="0" smtClean="0">
                <a:latin typeface="Times New Roman" panose="02020603050405020304" pitchFamily="18" charset="0"/>
                <a:cs typeface="IRANSans" panose="02040503050201020203" pitchFamily="18" charset="-78"/>
              </a:rPr>
              <a:t> (همگذاری مولفه ها)</a:t>
            </a:r>
            <a:endParaRPr lang="en-US" dirty="0">
              <a:latin typeface="Times New Roman" panose="02020603050405020304" pitchFamily="18" charset="0"/>
              <a:cs typeface="IRANSans" panose="02040503050201020203" pitchFamily="18" charset="-78"/>
            </a:endParaRP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5713501" y="1772817"/>
            <a:ext cx="5786528" cy="2736304"/>
          </a:xfrm>
        </p:spPr>
        <p:txBody>
          <a:bodyPr>
            <a:normAutofit/>
          </a:bodyPr>
          <a:lstStyle/>
          <a:p>
            <a:pPr algn="r" rtl="1"/>
            <a:r>
              <a:rPr lang="fa-IR" sz="2000" dirty="0" smtClean="0">
                <a:latin typeface="Times New Roman" panose="02020603050405020304" pitchFamily="18" charset="0"/>
                <a:cs typeface="IRANSans" panose="02040503050201020203" pitchFamily="18" charset="-78"/>
              </a:rPr>
              <a:t>مبتنی بر شی گرایی و ماژول های موجود</a:t>
            </a:r>
            <a:endParaRPr lang="en-US" sz="2000" dirty="0">
              <a:latin typeface="Times New Roman" panose="02020603050405020304" pitchFamily="18" charset="0"/>
              <a:cs typeface="IRANSans" panose="02040503050201020203" pitchFamily="18" charset="-78"/>
            </a:endParaRPr>
          </a:p>
          <a:p>
            <a:pPr algn="r" rtl="1"/>
            <a:r>
              <a:rPr lang="fa-IR" sz="2000" dirty="0" smtClean="0">
                <a:latin typeface="Times New Roman" panose="02020603050405020304" pitchFamily="18" charset="0"/>
                <a:cs typeface="IRANSans" panose="02040503050201020203" pitchFamily="18" charset="-78"/>
              </a:rPr>
              <a:t>دارای بسیاری از ویژگی های مدل حلزونی</a:t>
            </a:r>
          </a:p>
          <a:p>
            <a:pPr algn="r" rtl="1"/>
            <a:r>
              <a:rPr lang="fa-IR" sz="2000" dirty="0" smtClean="0">
                <a:latin typeface="Times New Roman" panose="02020603050405020304" pitchFamily="18" charset="0"/>
                <a:cs typeface="IRANSans" panose="02040503050201020203" pitchFamily="18" charset="-78"/>
              </a:rPr>
              <a:t>گردشی</a:t>
            </a:r>
          </a:p>
          <a:p>
            <a:pPr algn="r" rtl="1"/>
            <a:r>
              <a:rPr lang="fa-IR" sz="2000" dirty="0" smtClean="0">
                <a:latin typeface="Times New Roman" panose="02020603050405020304" pitchFamily="18" charset="0"/>
                <a:cs typeface="IRANSans" panose="02040503050201020203" pitchFamily="18" charset="-78"/>
              </a:rPr>
              <a:t>از ابزار ها و </a:t>
            </a:r>
            <a:r>
              <a:rPr lang="en-US" sz="2000" dirty="0" smtClean="0">
                <a:latin typeface="Times New Roman" panose="02020603050405020304" pitchFamily="18" charset="0"/>
                <a:cs typeface="IRANSans" panose="02040503050201020203" pitchFamily="18" charset="-78"/>
              </a:rPr>
              <a:t>GUI</a:t>
            </a:r>
            <a:r>
              <a:rPr lang="fa-IR" sz="2000" dirty="0" smtClean="0">
                <a:latin typeface="Times New Roman" panose="02020603050405020304" pitchFamily="18" charset="0"/>
                <a:cs typeface="IRANSans" panose="02040503050201020203" pitchFamily="18" charset="-78"/>
              </a:rPr>
              <a:t> آماده برای توسعه استفاده میکند</a:t>
            </a:r>
            <a:endParaRPr lang="en-US" sz="2000" dirty="0">
              <a:latin typeface="Times New Roman" panose="02020603050405020304" pitchFamily="18" charset="0"/>
              <a:cs typeface="IRANSans" panose="02040503050201020203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5597918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9293" y="9416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987597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13"/>
          <p:cNvSpPr>
            <a:spLocks noGrp="1"/>
          </p:cNvSpPr>
          <p:nvPr>
            <p:ph idx="1"/>
          </p:nvPr>
        </p:nvSpPr>
        <p:spPr>
          <a:xfrm>
            <a:off x="2133972" y="1340768"/>
            <a:ext cx="9366057" cy="4764361"/>
          </a:xfrm>
        </p:spPr>
        <p:txBody>
          <a:bodyPr/>
          <a:lstStyle/>
          <a:p>
            <a:pPr algn="just" rtl="1"/>
            <a:r>
              <a:rPr lang="fa-IR" dirty="0" smtClean="0">
                <a:latin typeface="Times New Roman" panose="02020603050405020304" pitchFamily="18" charset="0"/>
                <a:cs typeface="IRANSans" panose="02040503050201020203" pitchFamily="18" charset="-78"/>
              </a:rPr>
              <a:t>زیر مجموعه توسعه </a:t>
            </a:r>
            <a:r>
              <a:rPr lang="en-US" dirty="0" smtClean="0">
                <a:latin typeface="Times New Roman" panose="02020603050405020304" pitchFamily="18" charset="0"/>
                <a:cs typeface="IRANSans" panose="02040503050201020203" pitchFamily="18" charset="-78"/>
              </a:rPr>
              <a:t>Lean</a:t>
            </a:r>
            <a:r>
              <a:rPr lang="fa-IR" dirty="0" smtClean="0">
                <a:latin typeface="Times New Roman" panose="02020603050405020304" pitchFamily="18" charset="0"/>
                <a:cs typeface="IRANSans" panose="02040503050201020203" pitchFamily="18" charset="-78"/>
              </a:rPr>
              <a:t> (ناب) است.</a:t>
            </a:r>
          </a:p>
          <a:p>
            <a:pPr algn="just" rtl="1"/>
            <a:r>
              <a:rPr lang="fa-IR" dirty="0" smtClean="0">
                <a:latin typeface="Times New Roman" panose="02020603050405020304" pitchFamily="18" charset="0"/>
                <a:cs typeface="IRANSans" panose="02040503050201020203" pitchFamily="18" charset="-78"/>
              </a:rPr>
              <a:t>فلسفه و تفکر است و متدولوژی نیست.</a:t>
            </a:r>
          </a:p>
          <a:p>
            <a:pPr algn="just" rtl="1"/>
            <a:r>
              <a:rPr lang="fa-IR" dirty="0" smtClean="0">
                <a:latin typeface="Times New Roman" panose="02020603050405020304" pitchFamily="18" charset="0"/>
                <a:cs typeface="IRANSans" panose="02040503050201020203" pitchFamily="18" charset="-78"/>
              </a:rPr>
              <a:t>دارای چرخه های کوچک بسیار است</a:t>
            </a:r>
          </a:p>
          <a:p>
            <a:pPr algn="just" rtl="1"/>
            <a:r>
              <a:rPr lang="fa-IR" dirty="0" smtClean="0">
                <a:latin typeface="Times New Roman" panose="02020603050405020304" pitchFamily="18" charset="0"/>
                <a:cs typeface="IRANSans" panose="02040503050201020203" pitchFamily="18" charset="-78"/>
              </a:rPr>
              <a:t>نموی است</a:t>
            </a:r>
          </a:p>
          <a:p>
            <a:pPr algn="just" rtl="1"/>
            <a:r>
              <a:rPr lang="fa-IR" dirty="0" smtClean="0">
                <a:latin typeface="Times New Roman" panose="02020603050405020304" pitchFamily="18" charset="0"/>
                <a:cs typeface="IRANSans" panose="02040503050201020203" pitchFamily="18" charset="-78"/>
              </a:rPr>
              <a:t>بازخورد سریع دارد و هر نسخه به سرعت با مشتری چک میشود</a:t>
            </a:r>
            <a:endParaRPr lang="en-US" dirty="0" smtClean="0">
              <a:latin typeface="Times New Roman" panose="02020603050405020304" pitchFamily="18" charset="0"/>
              <a:cs typeface="IRANSans" panose="02040503050201020203" pitchFamily="18" charset="-78"/>
            </a:endParaRPr>
          </a:p>
          <a:p>
            <a:pPr algn="just" rtl="1"/>
            <a:r>
              <a:rPr lang="fa-IR" dirty="0" smtClean="0">
                <a:latin typeface="Times New Roman" panose="02020603050405020304" pitchFamily="18" charset="0"/>
                <a:cs typeface="IRANSans" panose="02040503050201020203" pitchFamily="18" charset="-78"/>
              </a:rPr>
              <a:t>قبل از شروع هر </a:t>
            </a:r>
            <a:r>
              <a:rPr lang="en-US" dirty="0" smtClean="0">
                <a:latin typeface="Times New Roman" panose="02020603050405020304" pitchFamily="18" charset="0"/>
                <a:cs typeface="IRANSans" panose="02040503050201020203" pitchFamily="18" charset="-78"/>
              </a:rPr>
              <a:t>Loop</a:t>
            </a:r>
            <a:r>
              <a:rPr lang="fa-IR" dirty="0" smtClean="0">
                <a:latin typeface="Times New Roman" panose="02020603050405020304" pitchFamily="18" charset="0"/>
                <a:cs typeface="IRANSans" panose="02040503050201020203" pitchFamily="18" charset="-78"/>
              </a:rPr>
              <a:t> فیدبک های مرحله قبل بررسی میشود.</a:t>
            </a:r>
            <a:endParaRPr lang="en-US" dirty="0" smtClean="0">
              <a:latin typeface="Times New Roman" panose="02020603050405020304" pitchFamily="18" charset="0"/>
              <a:cs typeface="IRANSans" panose="02040503050201020203" pitchFamily="18" charset="-78"/>
            </a:endParaRPr>
          </a:p>
          <a:p>
            <a:pPr algn="just" rtl="1"/>
            <a:r>
              <a:rPr lang="fa-IR" dirty="0" smtClean="0">
                <a:latin typeface="Times New Roman" panose="02020603050405020304" pitchFamily="18" charset="0"/>
                <a:cs typeface="IRANSans" panose="02040503050201020203" pitchFamily="18" charset="-78"/>
              </a:rPr>
              <a:t>به تغییرات به سرعت پاسخ می دهیم، ولی ریسک را باید مدیریت کنیم</a:t>
            </a:r>
            <a:endParaRPr lang="en-US" dirty="0" smtClean="0">
              <a:latin typeface="Times New Roman" panose="02020603050405020304" pitchFamily="18" charset="0"/>
              <a:cs typeface="IRANSans" panose="02040503050201020203" pitchFamily="18" charset="-78"/>
            </a:endParaRPr>
          </a:p>
        </p:txBody>
      </p:sp>
      <p:sp>
        <p:nvSpPr>
          <p:cNvPr id="4" name="Title 12"/>
          <p:cNvSpPr>
            <a:spLocks noGrp="1"/>
          </p:cNvSpPr>
          <p:nvPr>
            <p:ph type="title"/>
          </p:nvPr>
        </p:nvSpPr>
        <p:spPr>
          <a:xfrm>
            <a:off x="1483925" y="685801"/>
            <a:ext cx="10016104" cy="1159023"/>
          </a:xfrm>
        </p:spPr>
        <p:txBody>
          <a:bodyPr/>
          <a:lstStyle/>
          <a:p>
            <a:pPr algn="r" rtl="1"/>
            <a:r>
              <a:rPr lang="fa-IR" dirty="0" smtClean="0">
                <a:latin typeface="Times New Roman" panose="02020603050405020304" pitchFamily="18" charset="0"/>
                <a:cs typeface="IRANSans" panose="02040503050201020203" pitchFamily="18" charset="-78"/>
              </a:rPr>
              <a:t>روش چالاک (</a:t>
            </a:r>
            <a:r>
              <a:rPr lang="en-US" dirty="0" smtClean="0">
                <a:latin typeface="Times New Roman" panose="02020603050405020304" pitchFamily="18" charset="0"/>
                <a:cs typeface="IRANSans" panose="02040503050201020203" pitchFamily="18" charset="-78"/>
              </a:rPr>
              <a:t>Agile</a:t>
            </a:r>
            <a:r>
              <a:rPr lang="fa-IR" dirty="0" smtClean="0">
                <a:latin typeface="Times New Roman" panose="02020603050405020304" pitchFamily="18" charset="0"/>
                <a:cs typeface="IRANSans" panose="02040503050201020203" pitchFamily="18" charset="-78"/>
              </a:rPr>
              <a:t>)</a:t>
            </a:r>
            <a:endParaRPr lang="en-US" dirty="0">
              <a:latin typeface="Times New Roman" panose="02020603050405020304" pitchFamily="18" charset="0"/>
              <a:cs typeface="IRANSans" panose="02040503050201020203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582117272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2"/>
          <p:cNvSpPr>
            <a:spLocks noGrp="1"/>
          </p:cNvSpPr>
          <p:nvPr>
            <p:ph type="title"/>
          </p:nvPr>
        </p:nvSpPr>
        <p:spPr>
          <a:xfrm>
            <a:off x="1483925" y="685801"/>
            <a:ext cx="10016104" cy="1159023"/>
          </a:xfrm>
        </p:spPr>
        <p:txBody>
          <a:bodyPr/>
          <a:lstStyle/>
          <a:p>
            <a:pPr algn="r" rtl="1"/>
            <a:r>
              <a:rPr lang="fa-IR" dirty="0" smtClean="0">
                <a:latin typeface="Times New Roman" panose="02020603050405020304" pitchFamily="18" charset="0"/>
                <a:cs typeface="IRANSans" panose="02040503050201020203" pitchFamily="18" charset="-78"/>
              </a:rPr>
              <a:t>روش چالاک (</a:t>
            </a:r>
            <a:r>
              <a:rPr lang="en-US" dirty="0" smtClean="0">
                <a:latin typeface="Times New Roman" panose="02020603050405020304" pitchFamily="18" charset="0"/>
                <a:cs typeface="IRANSans" panose="02040503050201020203" pitchFamily="18" charset="-78"/>
              </a:rPr>
              <a:t>Agile</a:t>
            </a:r>
            <a:r>
              <a:rPr lang="fa-IR" dirty="0" smtClean="0">
                <a:latin typeface="Times New Roman" panose="02020603050405020304" pitchFamily="18" charset="0"/>
                <a:cs typeface="IRANSans" panose="02040503050201020203" pitchFamily="18" charset="-78"/>
              </a:rPr>
              <a:t>)</a:t>
            </a:r>
            <a:endParaRPr lang="en-US" dirty="0">
              <a:latin typeface="Times New Roman" panose="02020603050405020304" pitchFamily="18" charset="0"/>
              <a:cs typeface="IRANSans" panose="02040503050201020203" pitchFamily="18" charset="-78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812" y="260648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651440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2"/>
          <p:cNvSpPr>
            <a:spLocks noGrp="1"/>
          </p:cNvSpPr>
          <p:nvPr>
            <p:ph type="title"/>
          </p:nvPr>
        </p:nvSpPr>
        <p:spPr>
          <a:xfrm>
            <a:off x="1483925" y="685801"/>
            <a:ext cx="10016104" cy="1159023"/>
          </a:xfrm>
        </p:spPr>
        <p:txBody>
          <a:bodyPr/>
          <a:lstStyle/>
          <a:p>
            <a:pPr algn="r" rtl="1"/>
            <a:r>
              <a:rPr lang="fa-IR" dirty="0" smtClean="0">
                <a:latin typeface="Times New Roman" panose="02020603050405020304" pitchFamily="18" charset="0"/>
                <a:cs typeface="IRANSans" panose="02040503050201020203" pitchFamily="18" charset="-78"/>
              </a:rPr>
              <a:t>روش چالاک (</a:t>
            </a:r>
            <a:r>
              <a:rPr lang="en-US" dirty="0" smtClean="0">
                <a:latin typeface="Times New Roman" panose="02020603050405020304" pitchFamily="18" charset="0"/>
                <a:cs typeface="IRANSans" panose="02040503050201020203" pitchFamily="18" charset="-78"/>
              </a:rPr>
              <a:t>Agile</a:t>
            </a:r>
            <a:r>
              <a:rPr lang="fa-IR" dirty="0" smtClean="0">
                <a:latin typeface="Times New Roman" panose="02020603050405020304" pitchFamily="18" charset="0"/>
                <a:cs typeface="IRANSans" panose="02040503050201020203" pitchFamily="18" charset="-78"/>
              </a:rPr>
              <a:t>)</a:t>
            </a:r>
            <a:endParaRPr lang="en-US" dirty="0">
              <a:latin typeface="Times New Roman" panose="02020603050405020304" pitchFamily="18" charset="0"/>
              <a:cs typeface="IRANSans" panose="02040503050201020203" pitchFamily="18" charset="-78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5529" y="1819745"/>
            <a:ext cx="9334500" cy="466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352909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2"/>
          <p:cNvSpPr>
            <a:spLocks noGrp="1"/>
          </p:cNvSpPr>
          <p:nvPr>
            <p:ph type="title"/>
          </p:nvPr>
        </p:nvSpPr>
        <p:spPr>
          <a:xfrm>
            <a:off x="1483925" y="685801"/>
            <a:ext cx="10016104" cy="1159023"/>
          </a:xfrm>
        </p:spPr>
        <p:txBody>
          <a:bodyPr/>
          <a:lstStyle/>
          <a:p>
            <a:pPr algn="r" rtl="1"/>
            <a:r>
              <a:rPr lang="fa-IR" dirty="0" smtClean="0">
                <a:latin typeface="Times New Roman" panose="02020603050405020304" pitchFamily="18" charset="0"/>
                <a:cs typeface="IRANSans" panose="02040503050201020203" pitchFamily="18" charset="-78"/>
              </a:rPr>
              <a:t>روش چالاک (</a:t>
            </a:r>
            <a:r>
              <a:rPr lang="en-US" dirty="0" smtClean="0">
                <a:latin typeface="Times New Roman" panose="02020603050405020304" pitchFamily="18" charset="0"/>
                <a:cs typeface="IRANSans" panose="02040503050201020203" pitchFamily="18" charset="-78"/>
              </a:rPr>
              <a:t>Agile</a:t>
            </a:r>
            <a:r>
              <a:rPr lang="fa-IR" dirty="0" smtClean="0">
                <a:latin typeface="Times New Roman" panose="02020603050405020304" pitchFamily="18" charset="0"/>
                <a:cs typeface="IRANSans" panose="02040503050201020203" pitchFamily="18" charset="-78"/>
              </a:rPr>
              <a:t>)</a:t>
            </a:r>
            <a:endParaRPr lang="en-US" dirty="0">
              <a:latin typeface="Times New Roman" panose="02020603050405020304" pitchFamily="18" charset="0"/>
              <a:cs typeface="IRANSans" panose="02040503050201020203" pitchFamily="18" charset="-7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209" y="2204864"/>
            <a:ext cx="9766820" cy="3534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586899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2"/>
          <p:cNvSpPr>
            <a:spLocks noGrp="1"/>
          </p:cNvSpPr>
          <p:nvPr>
            <p:ph type="title"/>
          </p:nvPr>
        </p:nvSpPr>
        <p:spPr>
          <a:xfrm>
            <a:off x="1483925" y="685801"/>
            <a:ext cx="10016104" cy="1159023"/>
          </a:xfrm>
        </p:spPr>
        <p:txBody>
          <a:bodyPr/>
          <a:lstStyle/>
          <a:p>
            <a:pPr algn="r" rtl="1"/>
            <a:r>
              <a:rPr lang="fa-IR" dirty="0" smtClean="0">
                <a:latin typeface="Times New Roman" panose="02020603050405020304" pitchFamily="18" charset="0"/>
                <a:cs typeface="IRANSans" panose="02040503050201020203" pitchFamily="18" charset="-78"/>
              </a:rPr>
              <a:t>آمار روش چالاک و آبشاری</a:t>
            </a:r>
            <a:endParaRPr lang="en-US" dirty="0">
              <a:latin typeface="Times New Roman" panose="02020603050405020304" pitchFamily="18" charset="0"/>
              <a:cs typeface="IRANSans" panose="02040503050201020203" pitchFamily="18" charset="-78"/>
            </a:endParaRPr>
          </a:p>
        </p:txBody>
      </p:sp>
      <p:graphicFrame>
        <p:nvGraphicFramePr>
          <p:cNvPr id="6" name="Chart 5"/>
          <p:cNvGraphicFramePr/>
          <p:nvPr>
            <p:extLst>
              <p:ext uri="{D42A27DB-BD31-4B8C-83A1-F6EECF244321}">
                <p14:modId xmlns:p14="http://schemas.microsoft.com/office/powerpoint/2010/main" val="358902131"/>
              </p:ext>
            </p:extLst>
          </p:nvPr>
        </p:nvGraphicFramePr>
        <p:xfrm>
          <a:off x="1341884" y="1903904"/>
          <a:ext cx="5616624" cy="43924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7" name="Chart 6"/>
          <p:cNvGraphicFramePr/>
          <p:nvPr>
            <p:extLst>
              <p:ext uri="{D42A27DB-BD31-4B8C-83A1-F6EECF244321}">
                <p14:modId xmlns:p14="http://schemas.microsoft.com/office/powerpoint/2010/main" val="711679949"/>
              </p:ext>
            </p:extLst>
          </p:nvPr>
        </p:nvGraphicFramePr>
        <p:xfrm>
          <a:off x="6238428" y="1880776"/>
          <a:ext cx="5688632" cy="45005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898723641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2"/>
          <p:cNvSpPr>
            <a:spLocks noGrp="1"/>
          </p:cNvSpPr>
          <p:nvPr>
            <p:ph type="title"/>
          </p:nvPr>
        </p:nvSpPr>
        <p:spPr>
          <a:xfrm>
            <a:off x="1483925" y="685801"/>
            <a:ext cx="10016104" cy="1159023"/>
          </a:xfrm>
        </p:spPr>
        <p:txBody>
          <a:bodyPr>
            <a:normAutofit/>
          </a:bodyPr>
          <a:lstStyle/>
          <a:p>
            <a:pPr algn="r" rtl="1"/>
            <a:r>
              <a:rPr lang="fa-IR" dirty="0" smtClean="0">
                <a:latin typeface="Times New Roman" panose="02020603050405020304" pitchFamily="18" charset="0"/>
                <a:cs typeface="IRANSans" panose="02040503050201020203" pitchFamily="18" charset="-78"/>
              </a:rPr>
              <a:t>چرا </a:t>
            </a:r>
            <a:r>
              <a:rPr lang="en-US" dirty="0" smtClean="0">
                <a:latin typeface="Times New Roman" panose="02020603050405020304" pitchFamily="18" charset="0"/>
                <a:cs typeface="IRANSans" panose="02040503050201020203" pitchFamily="18" charset="-78"/>
              </a:rPr>
              <a:t>Agile</a:t>
            </a:r>
            <a:r>
              <a:rPr lang="fa-IR" dirty="0" smtClean="0">
                <a:latin typeface="Times New Roman" panose="02020603050405020304" pitchFamily="18" charset="0"/>
                <a:cs typeface="IRANSans" panose="02040503050201020203" pitchFamily="18" charset="-78"/>
              </a:rPr>
              <a:t> ترجیح داده می شود؟</a:t>
            </a:r>
            <a:endParaRPr lang="en-US" dirty="0">
              <a:latin typeface="Times New Roman" panose="02020603050405020304" pitchFamily="18" charset="0"/>
              <a:cs typeface="IRANSans" panose="02040503050201020203" pitchFamily="18" charset="-78"/>
            </a:endParaRPr>
          </a:p>
        </p:txBody>
      </p:sp>
      <p:sp>
        <p:nvSpPr>
          <p:cNvPr id="5" name="Content Placeholder 13"/>
          <p:cNvSpPr>
            <a:spLocks noGrp="1"/>
          </p:cNvSpPr>
          <p:nvPr>
            <p:ph idx="1"/>
          </p:nvPr>
        </p:nvSpPr>
        <p:spPr>
          <a:xfrm>
            <a:off x="2133972" y="1340768"/>
            <a:ext cx="9366057" cy="4764361"/>
          </a:xfrm>
        </p:spPr>
        <p:txBody>
          <a:bodyPr/>
          <a:lstStyle/>
          <a:p>
            <a:pPr algn="just" rtl="1"/>
            <a:r>
              <a:rPr lang="fa-IR" dirty="0" smtClean="0">
                <a:latin typeface="Times New Roman" panose="02020603050405020304" pitchFamily="18" charset="0"/>
                <a:cs typeface="IRANSans" panose="02040503050201020203" pitchFamily="18" charset="-78"/>
              </a:rPr>
              <a:t>دید و در سطح بودن (</a:t>
            </a:r>
            <a:r>
              <a:rPr lang="en-US" dirty="0" smtClean="0">
                <a:latin typeface="Times New Roman" panose="02020603050405020304" pitchFamily="18" charset="0"/>
                <a:cs typeface="IRANSans" panose="02040503050201020203" pitchFamily="18" charset="-78"/>
              </a:rPr>
              <a:t>Visibility</a:t>
            </a:r>
            <a:r>
              <a:rPr lang="fa-IR" dirty="0" smtClean="0">
                <a:latin typeface="Times New Roman" panose="02020603050405020304" pitchFamily="18" charset="0"/>
                <a:cs typeface="IRANSans" panose="02040503050201020203" pitchFamily="18" charset="-78"/>
              </a:rPr>
              <a:t>)</a:t>
            </a:r>
          </a:p>
          <a:p>
            <a:pPr algn="just" rtl="1"/>
            <a:r>
              <a:rPr lang="fa-IR" dirty="0" smtClean="0">
                <a:latin typeface="Times New Roman" panose="02020603050405020304" pitchFamily="18" charset="0"/>
                <a:cs typeface="IRANSans" panose="02040503050201020203" pitchFamily="18" charset="-78"/>
              </a:rPr>
              <a:t>همکاری شدید بین اعضای تیم و درخواست کننده ها</a:t>
            </a:r>
          </a:p>
          <a:p>
            <a:pPr algn="just" rtl="1"/>
            <a:r>
              <a:rPr lang="fa-IR" dirty="0" smtClean="0">
                <a:latin typeface="Times New Roman" panose="02020603050405020304" pitchFamily="18" charset="0"/>
                <a:cs typeface="IRANSans" panose="02040503050201020203" pitchFamily="18" charset="-78"/>
              </a:rPr>
              <a:t>سادگی</a:t>
            </a:r>
            <a:endParaRPr lang="en-US" dirty="0" smtClean="0">
              <a:latin typeface="Times New Roman" panose="02020603050405020304" pitchFamily="18" charset="0"/>
              <a:cs typeface="IRANSans" panose="02040503050201020203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325445312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2782044" y="620688"/>
            <a:ext cx="8845622" cy="1223392"/>
          </a:xfrm>
        </p:spPr>
        <p:txBody>
          <a:bodyPr>
            <a:normAutofit/>
          </a:bodyPr>
          <a:lstStyle/>
          <a:p>
            <a:pPr algn="r" rtl="1"/>
            <a:r>
              <a:rPr lang="fa-IR" sz="5400" dirty="0" smtClean="0">
                <a:latin typeface="Times New Roman" panose="02020603050405020304" pitchFamily="18" charset="0"/>
                <a:cs typeface="IRANSans" panose="02040503050201020203" pitchFamily="18" charset="-78"/>
              </a:rPr>
              <a:t>فهرست</a:t>
            </a:r>
            <a:endParaRPr lang="en-US" sz="5400" dirty="0">
              <a:latin typeface="Times New Roman" panose="02020603050405020304" pitchFamily="18" charset="0"/>
              <a:cs typeface="IRANSans" panose="02040503050201020203" pitchFamily="18" charset="-78"/>
            </a:endParaRP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4657125" y="2060848"/>
            <a:ext cx="6985825" cy="4104456"/>
          </a:xfrm>
        </p:spPr>
        <p:txBody>
          <a:bodyPr>
            <a:noAutofit/>
          </a:bodyPr>
          <a:lstStyle/>
          <a:p>
            <a:pPr marL="342900" indent="-342900" algn="r" rtl="1">
              <a:buFont typeface="Arial" panose="020B0604020202020204" pitchFamily="34" charset="0"/>
              <a:buChar char="•"/>
            </a:pPr>
            <a:r>
              <a:rPr lang="fa-IR" sz="2400" dirty="0" smtClean="0">
                <a:latin typeface="Times New Roman" panose="02020603050405020304" pitchFamily="18" charset="0"/>
                <a:cs typeface="IRANSans" panose="02040503050201020203" pitchFamily="18" charset="-78"/>
              </a:rPr>
              <a:t>مدل آبشاری</a:t>
            </a:r>
          </a:p>
          <a:p>
            <a:pPr marL="342900" indent="-342900" algn="r" rtl="1">
              <a:buFont typeface="Arial" panose="020B0604020202020204" pitchFamily="34" charset="0"/>
              <a:buChar char="•"/>
            </a:pPr>
            <a:r>
              <a:rPr lang="fa-IR" sz="2400" dirty="0" smtClean="0">
                <a:latin typeface="Times New Roman" panose="02020603050405020304" pitchFamily="18" charset="0"/>
                <a:cs typeface="IRANSans" panose="02040503050201020203" pitchFamily="18" charset="-78"/>
              </a:rPr>
              <a:t>مدل نموّی</a:t>
            </a:r>
          </a:p>
          <a:p>
            <a:pPr marL="342900" indent="-342900" algn="r" rtl="1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Times New Roman" panose="02020603050405020304" pitchFamily="18" charset="0"/>
                <a:cs typeface="IRANSans" panose="02040503050201020203" pitchFamily="18" charset="-78"/>
              </a:rPr>
              <a:t>RAD</a:t>
            </a:r>
          </a:p>
          <a:p>
            <a:pPr marL="342900" indent="-342900" algn="r" rtl="1">
              <a:buFont typeface="Arial" panose="020B0604020202020204" pitchFamily="34" charset="0"/>
              <a:buChar char="•"/>
            </a:pPr>
            <a:r>
              <a:rPr lang="fa-IR" sz="2400" dirty="0" smtClean="0">
                <a:latin typeface="Times New Roman" panose="02020603050405020304" pitchFamily="18" charset="0"/>
                <a:cs typeface="IRANSans" panose="02040503050201020203" pitchFamily="18" charset="-78"/>
              </a:rPr>
              <a:t>مدل حلزونی (</a:t>
            </a:r>
            <a:r>
              <a:rPr lang="en-US" sz="2400" dirty="0" err="1" smtClean="0">
                <a:latin typeface="Times New Roman" panose="02020603050405020304" pitchFamily="18" charset="0"/>
                <a:cs typeface="IRANSans" panose="02040503050201020203" pitchFamily="18" charset="-78"/>
              </a:rPr>
              <a:t>Bohem</a:t>
            </a:r>
            <a:r>
              <a:rPr lang="fa-IR" sz="2400" dirty="0" smtClean="0">
                <a:latin typeface="Times New Roman" panose="02020603050405020304" pitchFamily="18" charset="0"/>
                <a:cs typeface="IRANSans" panose="02040503050201020203" pitchFamily="18" charset="-78"/>
              </a:rPr>
              <a:t>)</a:t>
            </a:r>
          </a:p>
          <a:p>
            <a:pPr marL="342900" indent="-342900" rtl="1">
              <a:buFont typeface="Arial" panose="020B0604020202020204" pitchFamily="34" charset="0"/>
              <a:buChar char="•"/>
            </a:pPr>
            <a:r>
              <a:rPr lang="fa-IR" sz="2400" dirty="0" smtClean="0">
                <a:latin typeface="Times New Roman" panose="02020603050405020304" pitchFamily="18" charset="0"/>
                <a:cs typeface="IRANSans" panose="02040503050201020203" pitchFamily="18" charset="-78"/>
              </a:rPr>
              <a:t>مدل همگذاری مولفه</a:t>
            </a:r>
          </a:p>
          <a:p>
            <a:pPr marL="342900" indent="-342900" algn="r" rtl="1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Times New Roman" panose="02020603050405020304" pitchFamily="18" charset="0"/>
                <a:cs typeface="IRANSans" panose="02040503050201020203" pitchFamily="18" charset="-78"/>
              </a:rPr>
              <a:t>Agile</a:t>
            </a:r>
            <a:endParaRPr lang="fa-IR" sz="2400" dirty="0" smtClean="0">
              <a:latin typeface="Times New Roman" panose="02020603050405020304" pitchFamily="18" charset="0"/>
              <a:cs typeface="IRANSans" panose="02040503050201020203" pitchFamily="18" charset="-78"/>
            </a:endParaRPr>
          </a:p>
          <a:p>
            <a:pPr marL="342900" indent="-342900" algn="r" rtl="1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Times New Roman" panose="02020603050405020304" pitchFamily="18" charset="0"/>
                <a:cs typeface="IRANSans" panose="02040503050201020203" pitchFamily="18" charset="-78"/>
              </a:rPr>
              <a:t>Scrum</a:t>
            </a:r>
          </a:p>
          <a:p>
            <a:pPr marL="342900" indent="-342900" algn="r" rtl="1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Times New Roman" panose="02020603050405020304" pitchFamily="18" charset="0"/>
                <a:cs typeface="IRANSans" panose="02040503050201020203" pitchFamily="18" charset="-78"/>
              </a:rPr>
              <a:t>XP</a:t>
            </a:r>
            <a:endParaRPr lang="fa-IR" sz="2400" dirty="0" smtClean="0">
              <a:latin typeface="Times New Roman" panose="02020603050405020304" pitchFamily="18" charset="0"/>
              <a:cs typeface="IRANSans" panose="02040503050201020203" pitchFamily="18" charset="-78"/>
            </a:endParaRPr>
          </a:p>
          <a:p>
            <a:pPr marL="342900" indent="-342900" algn="r" rtl="1">
              <a:buFont typeface="Arial" panose="020B0604020202020204" pitchFamily="34" charset="0"/>
              <a:buChar char="•"/>
            </a:pPr>
            <a:endParaRPr lang="it-IT" sz="2400" dirty="0">
              <a:latin typeface="Times New Roman" panose="02020603050405020304" pitchFamily="18" charset="0"/>
              <a:cs typeface="IRANSans" panose="02040503050201020203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069778408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88D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2"/>
          <p:cNvSpPr>
            <a:spLocks noGrp="1"/>
          </p:cNvSpPr>
          <p:nvPr>
            <p:ph type="title"/>
          </p:nvPr>
        </p:nvSpPr>
        <p:spPr>
          <a:xfrm>
            <a:off x="1483925" y="685801"/>
            <a:ext cx="10016104" cy="1159023"/>
          </a:xfrm>
          <a:noFill/>
        </p:spPr>
        <p:txBody>
          <a:bodyPr>
            <a:normAutofit/>
          </a:bodyPr>
          <a:lstStyle/>
          <a:p>
            <a:pPr algn="r" rtl="1"/>
            <a:r>
              <a:rPr lang="fa-IR" dirty="0" smtClean="0">
                <a:solidFill>
                  <a:schemeClr val="bg1"/>
                </a:solidFill>
                <a:latin typeface="Times New Roman" panose="02020603050405020304" pitchFamily="18" charset="0"/>
                <a:cs typeface="IRANSans" panose="02040503050201020203" pitchFamily="18" charset="-78"/>
              </a:rPr>
              <a:t>چهارچوب 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IRANSans" panose="02040503050201020203" pitchFamily="18" charset="-78"/>
              </a:rPr>
              <a:t>Scrum</a:t>
            </a: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IRANSans" panose="02040503050201020203" pitchFamily="18" charset="-7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2044" y="2132856"/>
            <a:ext cx="8376441" cy="4104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632377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2"/>
          <p:cNvSpPr>
            <a:spLocks noGrp="1"/>
          </p:cNvSpPr>
          <p:nvPr>
            <p:ph type="title"/>
          </p:nvPr>
        </p:nvSpPr>
        <p:spPr>
          <a:xfrm>
            <a:off x="1483925" y="685801"/>
            <a:ext cx="10016104" cy="1159023"/>
          </a:xfrm>
        </p:spPr>
        <p:txBody>
          <a:bodyPr>
            <a:normAutofit/>
          </a:bodyPr>
          <a:lstStyle/>
          <a:p>
            <a:pPr algn="r" rtl="1"/>
            <a:r>
              <a:rPr lang="fa-IR" dirty="0" smtClean="0">
                <a:latin typeface="Times New Roman" panose="02020603050405020304" pitchFamily="18" charset="0"/>
                <a:cs typeface="IRANSans" panose="02040503050201020203" pitchFamily="18" charset="-78"/>
              </a:rPr>
              <a:t>چهارچوب </a:t>
            </a:r>
            <a:r>
              <a:rPr lang="en-US" dirty="0" smtClean="0">
                <a:latin typeface="Times New Roman" panose="02020603050405020304" pitchFamily="18" charset="0"/>
                <a:cs typeface="IRANSans" panose="02040503050201020203" pitchFamily="18" charset="-78"/>
              </a:rPr>
              <a:t>Scrum</a:t>
            </a:r>
            <a:endParaRPr lang="en-US" dirty="0">
              <a:latin typeface="Times New Roman" panose="02020603050405020304" pitchFamily="18" charset="0"/>
              <a:cs typeface="IRANSans" panose="02040503050201020203" pitchFamily="18" charset="-78"/>
            </a:endParaRPr>
          </a:p>
        </p:txBody>
      </p:sp>
      <p:sp>
        <p:nvSpPr>
          <p:cNvPr id="5" name="Content Placeholder 13"/>
          <p:cNvSpPr>
            <a:spLocks noGrp="1"/>
          </p:cNvSpPr>
          <p:nvPr>
            <p:ph idx="1"/>
          </p:nvPr>
        </p:nvSpPr>
        <p:spPr>
          <a:xfrm>
            <a:off x="2133972" y="1340768"/>
            <a:ext cx="9366057" cy="4764361"/>
          </a:xfrm>
        </p:spPr>
        <p:txBody>
          <a:bodyPr/>
          <a:lstStyle/>
          <a:p>
            <a:pPr algn="just" rtl="1"/>
            <a:r>
              <a:rPr lang="fa-IR" dirty="0" smtClean="0">
                <a:latin typeface="Times New Roman" panose="02020603050405020304" pitchFamily="18" charset="0"/>
                <a:cs typeface="IRANSans" panose="02040503050201020203" pitchFamily="18" charset="-78"/>
              </a:rPr>
              <a:t>از سری روش های تفکر چابک است</a:t>
            </a:r>
          </a:p>
          <a:p>
            <a:pPr algn="just" rtl="1"/>
            <a:r>
              <a:rPr lang="fa-IR" dirty="0" smtClean="0">
                <a:latin typeface="Times New Roman" panose="02020603050405020304" pitchFamily="18" charset="0"/>
                <a:cs typeface="IRANSans" panose="02040503050201020203" pitchFamily="18" charset="-78"/>
              </a:rPr>
              <a:t>کن شوئبر، سازنده اسکرام به چهارچوب بودن آن تاکید دارد در حالی که برخی آن را متدولوژی مینامند.</a:t>
            </a:r>
          </a:p>
          <a:p>
            <a:pPr algn="just" rtl="1"/>
            <a:r>
              <a:rPr lang="fa-IR" dirty="0" smtClean="0">
                <a:latin typeface="Times New Roman" panose="02020603050405020304" pitchFamily="18" charset="0"/>
                <a:cs typeface="IRANSans" panose="02040503050201020203" pitchFamily="18" charset="-78"/>
              </a:rPr>
              <a:t>اختصاصا برای کنترل پروژه های نرم افزاری است.</a:t>
            </a:r>
            <a:endParaRPr lang="en-US" dirty="0" smtClean="0">
              <a:latin typeface="Times New Roman" panose="02020603050405020304" pitchFamily="18" charset="0"/>
              <a:cs typeface="IRANSans" panose="02040503050201020203" pitchFamily="18" charset="-78"/>
            </a:endParaRPr>
          </a:p>
          <a:p>
            <a:pPr algn="just" rtl="1"/>
            <a:r>
              <a:rPr lang="fa-IR" dirty="0" smtClean="0">
                <a:latin typeface="Times New Roman" panose="02020603050405020304" pitchFamily="18" charset="0"/>
                <a:cs typeface="IRANSans" panose="02040503050201020203" pitchFamily="18" charset="-78"/>
              </a:rPr>
              <a:t>ویژه تیم هایی بین ۳ تا ۹ نفر که کار ها را به به چرخه های زمانی ثابت (</a:t>
            </a:r>
            <a:r>
              <a:rPr lang="en-US" dirty="0" smtClean="0">
                <a:latin typeface="Times New Roman" panose="02020603050405020304" pitchFamily="18" charset="0"/>
                <a:cs typeface="IRANSans" panose="02040503050201020203" pitchFamily="18" charset="-78"/>
              </a:rPr>
              <a:t>Sprint</a:t>
            </a:r>
            <a:r>
              <a:rPr lang="fa-IR" dirty="0" smtClean="0">
                <a:latin typeface="Times New Roman" panose="02020603050405020304" pitchFamily="18" charset="0"/>
                <a:cs typeface="IRANSans" panose="02040503050201020203" pitchFamily="18" charset="-78"/>
              </a:rPr>
              <a:t>) تقسیم کرده اند.</a:t>
            </a:r>
            <a:endParaRPr lang="en-US" dirty="0" smtClean="0">
              <a:latin typeface="Times New Roman" panose="02020603050405020304" pitchFamily="18" charset="0"/>
              <a:cs typeface="IRANSans" panose="02040503050201020203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447327009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2"/>
          <p:cNvSpPr>
            <a:spLocks noGrp="1"/>
          </p:cNvSpPr>
          <p:nvPr>
            <p:ph type="title"/>
          </p:nvPr>
        </p:nvSpPr>
        <p:spPr>
          <a:xfrm>
            <a:off x="1483925" y="685801"/>
            <a:ext cx="10016104" cy="1159023"/>
          </a:xfrm>
        </p:spPr>
        <p:txBody>
          <a:bodyPr>
            <a:normAutofit/>
          </a:bodyPr>
          <a:lstStyle/>
          <a:p>
            <a:pPr algn="r" rtl="1"/>
            <a:r>
              <a:rPr lang="fa-IR" dirty="0" smtClean="0">
                <a:latin typeface="Times New Roman" panose="02020603050405020304" pitchFamily="18" charset="0"/>
                <a:cs typeface="IRANSans" panose="02040503050201020203" pitchFamily="18" charset="-78"/>
              </a:rPr>
              <a:t>چهارچوب </a:t>
            </a:r>
            <a:r>
              <a:rPr lang="en-US" dirty="0" smtClean="0">
                <a:latin typeface="Times New Roman" panose="02020603050405020304" pitchFamily="18" charset="0"/>
                <a:cs typeface="IRANSans" panose="02040503050201020203" pitchFamily="18" charset="-78"/>
              </a:rPr>
              <a:t>Scrum</a:t>
            </a:r>
            <a:endParaRPr lang="en-US" dirty="0">
              <a:latin typeface="Times New Roman" panose="02020603050405020304" pitchFamily="18" charset="0"/>
              <a:cs typeface="IRANSans" panose="02040503050201020203" pitchFamily="18" charset="-78"/>
            </a:endParaRPr>
          </a:p>
        </p:txBody>
      </p:sp>
      <p:sp>
        <p:nvSpPr>
          <p:cNvPr id="5" name="Content Placeholder 13"/>
          <p:cNvSpPr>
            <a:spLocks noGrp="1"/>
          </p:cNvSpPr>
          <p:nvPr>
            <p:ph idx="1"/>
          </p:nvPr>
        </p:nvSpPr>
        <p:spPr>
          <a:xfrm>
            <a:off x="2133972" y="2132856"/>
            <a:ext cx="9366057" cy="3972273"/>
          </a:xfrm>
        </p:spPr>
        <p:txBody>
          <a:bodyPr>
            <a:normAutofit fontScale="92500" lnSpcReduction="20000"/>
          </a:bodyPr>
          <a:lstStyle/>
          <a:p>
            <a:pPr algn="just" rtl="1"/>
            <a:r>
              <a:rPr lang="fa-IR" dirty="0" smtClean="0">
                <a:latin typeface="Times New Roman" panose="02020603050405020304" pitchFamily="18" charset="0"/>
                <a:cs typeface="IRANSans" panose="02040503050201020203" pitchFamily="18" charset="-78"/>
              </a:rPr>
              <a:t>تشکیل شده از:</a:t>
            </a:r>
          </a:p>
          <a:p>
            <a:pPr lvl="1" algn="just" rtl="1"/>
            <a:r>
              <a:rPr lang="fa-IR" dirty="0" smtClean="0">
                <a:latin typeface="Times New Roman" panose="02020603050405020304" pitchFamily="18" charset="0"/>
                <a:cs typeface="IRANSans" panose="02040503050201020203" pitchFamily="18" charset="-78"/>
              </a:rPr>
              <a:t>نقش ها و شرط ها</a:t>
            </a:r>
          </a:p>
          <a:p>
            <a:pPr lvl="1" algn="just" rtl="1"/>
            <a:r>
              <a:rPr lang="fa-IR" dirty="0" smtClean="0">
                <a:latin typeface="Times New Roman" panose="02020603050405020304" pitchFamily="18" charset="0"/>
                <a:cs typeface="IRANSans" panose="02040503050201020203" pitchFamily="18" charset="-78"/>
              </a:rPr>
              <a:t>رویداد ها</a:t>
            </a:r>
          </a:p>
          <a:p>
            <a:pPr lvl="1" algn="just" rtl="1"/>
            <a:r>
              <a:rPr lang="fa-IR" dirty="0" smtClean="0">
                <a:latin typeface="Times New Roman" panose="02020603050405020304" pitchFamily="18" charset="0"/>
                <a:cs typeface="IRANSans" panose="02040503050201020203" pitchFamily="18" charset="-78"/>
              </a:rPr>
              <a:t>مصنوعات</a:t>
            </a:r>
          </a:p>
          <a:p>
            <a:pPr lvl="1" algn="just" rtl="1"/>
            <a:r>
              <a:rPr lang="fa-IR" dirty="0" smtClean="0">
                <a:latin typeface="Times New Roman" panose="02020603050405020304" pitchFamily="18" charset="0"/>
                <a:cs typeface="IRANSans" panose="02040503050201020203" pitchFamily="18" charset="-78"/>
              </a:rPr>
              <a:t>قوانین</a:t>
            </a:r>
            <a:endParaRPr lang="fa-IR" dirty="0">
              <a:latin typeface="Times New Roman" panose="02020603050405020304" pitchFamily="18" charset="0"/>
              <a:cs typeface="IRANSans" panose="02040503050201020203" pitchFamily="18" charset="-78"/>
            </a:endParaRPr>
          </a:p>
          <a:p>
            <a:pPr algn="just" rtl="1"/>
            <a:r>
              <a:rPr lang="fa-IR" dirty="0" smtClean="0">
                <a:latin typeface="Times New Roman" panose="02020603050405020304" pitchFamily="18" charset="0"/>
                <a:cs typeface="IRANSans" panose="02040503050201020203" pitchFamily="18" charset="-78"/>
              </a:rPr>
              <a:t>فهم آسان</a:t>
            </a:r>
          </a:p>
          <a:p>
            <a:pPr algn="just" rtl="1"/>
            <a:r>
              <a:rPr lang="fa-IR" dirty="0" smtClean="0">
                <a:latin typeface="Times New Roman" panose="02020603050405020304" pitchFamily="18" charset="0"/>
                <a:cs typeface="IRANSans" panose="02040503050201020203" pitchFamily="18" charset="-78"/>
              </a:rPr>
              <a:t>استاد شدن سخت</a:t>
            </a:r>
          </a:p>
          <a:p>
            <a:pPr algn="just" rtl="1"/>
            <a:r>
              <a:rPr lang="fa-IR" dirty="0" smtClean="0">
                <a:latin typeface="Times New Roman" panose="02020603050405020304" pitchFamily="18" charset="0"/>
                <a:cs typeface="IRANSans" panose="02040503050201020203" pitchFamily="18" charset="-78"/>
              </a:rPr>
              <a:t>بر اساس نظریه کنترل تجربی فرآیند</a:t>
            </a:r>
          </a:p>
          <a:p>
            <a:pPr lvl="1" algn="just" rtl="1"/>
            <a:r>
              <a:rPr lang="fa-IR" dirty="0" smtClean="0">
                <a:latin typeface="Times New Roman" panose="02020603050405020304" pitchFamily="18" charset="0"/>
                <a:cs typeface="IRANSans" panose="02040503050201020203" pitchFamily="18" charset="-78"/>
              </a:rPr>
              <a:t>دانش از تجربه می آید</a:t>
            </a:r>
          </a:p>
          <a:p>
            <a:pPr lvl="1" algn="just" rtl="1"/>
            <a:r>
              <a:rPr lang="fa-IR" dirty="0" smtClean="0">
                <a:latin typeface="Times New Roman" panose="02020603050405020304" pitchFamily="18" charset="0"/>
                <a:cs typeface="IRANSans" panose="02040503050201020203" pitchFamily="18" charset="-78"/>
              </a:rPr>
              <a:t>تصمیم گیری بر اساس دانسته های فعلی</a:t>
            </a:r>
          </a:p>
          <a:p>
            <a:pPr algn="just" rtl="1"/>
            <a:endParaRPr lang="fa-IR" dirty="0" smtClean="0">
              <a:latin typeface="Times New Roman" panose="02020603050405020304" pitchFamily="18" charset="0"/>
              <a:cs typeface="IRANSans" panose="02040503050201020203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875542201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2"/>
          <p:cNvSpPr>
            <a:spLocks noGrp="1"/>
          </p:cNvSpPr>
          <p:nvPr>
            <p:ph type="title"/>
          </p:nvPr>
        </p:nvSpPr>
        <p:spPr>
          <a:xfrm>
            <a:off x="1483925" y="685801"/>
            <a:ext cx="10016104" cy="1159023"/>
          </a:xfrm>
        </p:spPr>
        <p:txBody>
          <a:bodyPr>
            <a:normAutofit/>
          </a:bodyPr>
          <a:lstStyle/>
          <a:p>
            <a:pPr algn="r" rtl="1"/>
            <a:r>
              <a:rPr lang="fa-IR" dirty="0" smtClean="0">
                <a:latin typeface="Times New Roman" panose="02020603050405020304" pitchFamily="18" charset="0"/>
                <a:cs typeface="IRANSans" panose="02040503050201020203" pitchFamily="18" charset="-78"/>
              </a:rPr>
              <a:t>چهارچوب </a:t>
            </a:r>
            <a:r>
              <a:rPr lang="en-US" dirty="0" smtClean="0">
                <a:latin typeface="Times New Roman" panose="02020603050405020304" pitchFamily="18" charset="0"/>
                <a:cs typeface="IRANSans" panose="02040503050201020203" pitchFamily="18" charset="-78"/>
              </a:rPr>
              <a:t>Scrum</a:t>
            </a:r>
            <a:endParaRPr lang="en-US" dirty="0">
              <a:latin typeface="Times New Roman" panose="02020603050405020304" pitchFamily="18" charset="0"/>
              <a:cs typeface="IRANSans" panose="02040503050201020203" pitchFamily="18" charset="-78"/>
            </a:endParaRPr>
          </a:p>
        </p:txBody>
      </p:sp>
      <p:sp>
        <p:nvSpPr>
          <p:cNvPr id="5" name="Content Placeholder 13"/>
          <p:cNvSpPr>
            <a:spLocks noGrp="1"/>
          </p:cNvSpPr>
          <p:nvPr>
            <p:ph idx="1"/>
          </p:nvPr>
        </p:nvSpPr>
        <p:spPr>
          <a:xfrm>
            <a:off x="2133972" y="2132857"/>
            <a:ext cx="9366057" cy="1728192"/>
          </a:xfrm>
        </p:spPr>
        <p:txBody>
          <a:bodyPr>
            <a:normAutofit/>
          </a:bodyPr>
          <a:lstStyle/>
          <a:p>
            <a:pPr algn="just" rtl="1"/>
            <a:r>
              <a:rPr lang="fa-IR" dirty="0" smtClean="0">
                <a:latin typeface="Times New Roman" panose="02020603050405020304" pitchFamily="18" charset="0"/>
                <a:cs typeface="IRANSans" panose="02040503050201020203" pitchFamily="18" charset="-78"/>
              </a:rPr>
              <a:t>بر اساس نظریه کنترل تجربی فرآیند</a:t>
            </a:r>
          </a:p>
          <a:p>
            <a:pPr lvl="1" algn="just" rtl="1"/>
            <a:r>
              <a:rPr lang="fa-IR" dirty="0" smtClean="0">
                <a:latin typeface="Times New Roman" panose="02020603050405020304" pitchFamily="18" charset="0"/>
                <a:cs typeface="IRANSans" panose="02040503050201020203" pitchFamily="18" charset="-78"/>
              </a:rPr>
              <a:t>دانش از تجربه می آید</a:t>
            </a:r>
          </a:p>
          <a:p>
            <a:pPr lvl="1" algn="just" rtl="1"/>
            <a:r>
              <a:rPr lang="fa-IR" dirty="0" smtClean="0">
                <a:latin typeface="Times New Roman" panose="02020603050405020304" pitchFamily="18" charset="0"/>
                <a:cs typeface="IRANSans" panose="02040503050201020203" pitchFamily="18" charset="-78"/>
              </a:rPr>
              <a:t>تصمیم گیری بر اساس دانسته های فعلی</a:t>
            </a:r>
          </a:p>
          <a:p>
            <a:pPr algn="just" rtl="1"/>
            <a:endParaRPr lang="fa-IR" dirty="0" smtClean="0">
              <a:latin typeface="Times New Roman" panose="02020603050405020304" pitchFamily="18" charset="0"/>
              <a:cs typeface="IRANSans" panose="02040503050201020203" pitchFamily="18" charset="-78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277988" y="4005064"/>
            <a:ext cx="2880320" cy="1296144"/>
          </a:xfrm>
          <a:prstGeom prst="rect">
            <a:avLst/>
          </a:prstGeom>
          <a:solidFill>
            <a:schemeClr val="accent2"/>
          </a:solidFill>
          <a:ln>
            <a:solidFill>
              <a:srgbClr val="86C6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Transparency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475692" y="4005064"/>
            <a:ext cx="2880320" cy="1296144"/>
          </a:xfrm>
          <a:prstGeom prst="rect">
            <a:avLst/>
          </a:prstGeom>
          <a:solidFill>
            <a:schemeClr val="accent3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Adaptation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376840" y="4005064"/>
            <a:ext cx="2880320" cy="1296144"/>
          </a:xfrm>
          <a:prstGeom prst="rect">
            <a:avLst/>
          </a:prstGeom>
          <a:solidFill>
            <a:srgbClr val="D3DE42"/>
          </a:solidFill>
          <a:ln>
            <a:solidFill>
              <a:srgbClr val="BCCD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Inspection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7859569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2"/>
          <p:cNvSpPr>
            <a:spLocks noGrp="1"/>
          </p:cNvSpPr>
          <p:nvPr>
            <p:ph type="title"/>
          </p:nvPr>
        </p:nvSpPr>
        <p:spPr>
          <a:xfrm>
            <a:off x="1483925" y="685801"/>
            <a:ext cx="10016104" cy="1159023"/>
          </a:xfrm>
        </p:spPr>
        <p:txBody>
          <a:bodyPr>
            <a:normAutofit/>
          </a:bodyPr>
          <a:lstStyle/>
          <a:p>
            <a:pPr algn="r" rtl="1"/>
            <a:r>
              <a:rPr lang="fa-IR" dirty="0" smtClean="0">
                <a:latin typeface="Times New Roman" panose="02020603050405020304" pitchFamily="18" charset="0"/>
                <a:cs typeface="IRANSans" panose="02040503050201020203" pitchFamily="18" charset="-78"/>
              </a:rPr>
              <a:t>روش کار </a:t>
            </a:r>
            <a:r>
              <a:rPr lang="en-US" dirty="0" smtClean="0">
                <a:latin typeface="Times New Roman" panose="02020603050405020304" pitchFamily="18" charset="0"/>
                <a:cs typeface="IRANSans" panose="02040503050201020203" pitchFamily="18" charset="-78"/>
              </a:rPr>
              <a:t>Scrum</a:t>
            </a:r>
            <a:endParaRPr lang="en-US" dirty="0">
              <a:latin typeface="Times New Roman" panose="02020603050405020304" pitchFamily="18" charset="0"/>
              <a:cs typeface="IRANSans" panose="02040503050201020203" pitchFamily="18" charset="-78"/>
            </a:endParaRPr>
          </a:p>
        </p:txBody>
      </p:sp>
      <p:sp>
        <p:nvSpPr>
          <p:cNvPr id="5" name="Content Placeholder 13"/>
          <p:cNvSpPr>
            <a:spLocks noGrp="1"/>
          </p:cNvSpPr>
          <p:nvPr>
            <p:ph idx="1"/>
          </p:nvPr>
        </p:nvSpPr>
        <p:spPr>
          <a:xfrm>
            <a:off x="2133972" y="2132856"/>
            <a:ext cx="9366057" cy="3888431"/>
          </a:xfrm>
        </p:spPr>
        <p:txBody>
          <a:bodyPr>
            <a:normAutofit/>
          </a:bodyPr>
          <a:lstStyle/>
          <a:p>
            <a:pPr algn="just" rtl="1"/>
            <a:r>
              <a:rPr lang="fa-IR" dirty="0" smtClean="0">
                <a:latin typeface="Times New Roman" panose="02020603050405020304" pitchFamily="18" charset="0"/>
                <a:cs typeface="IRANSans" panose="02040503050201020203" pitchFamily="18" charset="-78"/>
              </a:rPr>
              <a:t>مثل متدولوژی های </a:t>
            </a:r>
            <a:r>
              <a:rPr lang="en-US" dirty="0" smtClean="0">
                <a:latin typeface="Times New Roman" panose="02020603050405020304" pitchFamily="18" charset="0"/>
                <a:cs typeface="IRANSans" panose="02040503050201020203" pitchFamily="18" charset="-78"/>
              </a:rPr>
              <a:t>Incremental</a:t>
            </a:r>
            <a:r>
              <a:rPr lang="fa-IR" dirty="0" smtClean="0">
                <a:latin typeface="Times New Roman" panose="02020603050405020304" pitchFamily="18" charset="0"/>
                <a:cs typeface="IRANSans" panose="02040503050201020203" pitchFamily="18" charset="-78"/>
              </a:rPr>
              <a:t> و </a:t>
            </a:r>
            <a:r>
              <a:rPr lang="en-US" dirty="0" err="1" smtClean="0">
                <a:latin typeface="Times New Roman" panose="02020603050405020304" pitchFamily="18" charset="0"/>
                <a:cs typeface="IRANSans" panose="02040503050201020203" pitchFamily="18" charset="-78"/>
              </a:rPr>
              <a:t>Itrative</a:t>
            </a:r>
            <a:r>
              <a:rPr lang="fa-IR" dirty="0" smtClean="0">
                <a:latin typeface="Times New Roman" panose="02020603050405020304" pitchFamily="18" charset="0"/>
                <a:cs typeface="IRANSans" panose="02040503050201020203" pitchFamily="18" charset="-78"/>
              </a:rPr>
              <a:t>، در اسکرام نیز </a:t>
            </a:r>
            <a:r>
              <a:rPr lang="en-US" dirty="0" err="1" smtClean="0">
                <a:latin typeface="Times New Roman" panose="02020603050405020304" pitchFamily="18" charset="0"/>
                <a:cs typeface="IRANSans" panose="02040503050201020203" pitchFamily="18" charset="-78"/>
              </a:rPr>
              <a:t>Itration</a:t>
            </a:r>
            <a:r>
              <a:rPr lang="fa-IR" dirty="0" smtClean="0">
                <a:latin typeface="Times New Roman" panose="02020603050405020304" pitchFamily="18" charset="0"/>
                <a:cs typeface="IRANSans" panose="02040503050201020203" pitchFamily="18" charset="-78"/>
              </a:rPr>
              <a:t> وجود دارد و محصول نهایی به تدریج کامل میشود.</a:t>
            </a:r>
          </a:p>
          <a:p>
            <a:pPr algn="just" rtl="1"/>
            <a:r>
              <a:rPr lang="fa-IR" dirty="0" smtClean="0">
                <a:latin typeface="Times New Roman" panose="02020603050405020304" pitchFamily="18" charset="0"/>
                <a:cs typeface="IRANSans" panose="02040503050201020203" pitchFamily="18" charset="-78"/>
              </a:rPr>
              <a:t>یک </a:t>
            </a:r>
            <a:r>
              <a:rPr lang="en-US" dirty="0" smtClean="0">
                <a:latin typeface="Times New Roman" panose="02020603050405020304" pitchFamily="18" charset="0"/>
                <a:cs typeface="IRANSans" panose="02040503050201020203" pitchFamily="18" charset="-78"/>
              </a:rPr>
              <a:t>Sprint</a:t>
            </a:r>
            <a:r>
              <a:rPr lang="fa-IR" dirty="0" smtClean="0">
                <a:latin typeface="Times New Roman" panose="02020603050405020304" pitchFamily="18" charset="0"/>
                <a:cs typeface="IRANSans" panose="02040503050201020203" pitchFamily="18" charset="-78"/>
              </a:rPr>
              <a:t> دوره بین دو تا چهار هفته است.</a:t>
            </a:r>
          </a:p>
          <a:p>
            <a:pPr algn="just" rtl="1"/>
            <a:r>
              <a:rPr lang="en-US" dirty="0" smtClean="0">
                <a:latin typeface="Times New Roman" panose="02020603050405020304" pitchFamily="18" charset="0"/>
                <a:cs typeface="IRANSans" panose="02040503050201020203" pitchFamily="18" charset="-78"/>
              </a:rPr>
              <a:t>Product Backlog</a:t>
            </a:r>
          </a:p>
          <a:p>
            <a:pPr algn="just" rtl="1"/>
            <a:r>
              <a:rPr lang="en-US" dirty="0" smtClean="0">
                <a:latin typeface="Times New Roman" panose="02020603050405020304" pitchFamily="18" charset="0"/>
                <a:cs typeface="IRANSans" panose="02040503050201020203" pitchFamily="18" charset="-78"/>
              </a:rPr>
              <a:t>Sprint planning meeting</a:t>
            </a:r>
          </a:p>
          <a:p>
            <a:pPr algn="just" rtl="1"/>
            <a:r>
              <a:rPr lang="en-US" dirty="0" smtClean="0">
                <a:latin typeface="Times New Roman" panose="02020603050405020304" pitchFamily="18" charset="0"/>
                <a:cs typeface="IRANSans" panose="02040503050201020203" pitchFamily="18" charset="-78"/>
              </a:rPr>
              <a:t>Sprint Backlog</a:t>
            </a:r>
          </a:p>
          <a:p>
            <a:pPr algn="just" rtl="1"/>
            <a:endParaRPr lang="fa-IR" dirty="0" smtClean="0">
              <a:latin typeface="Times New Roman" panose="02020603050405020304" pitchFamily="18" charset="0"/>
              <a:cs typeface="IRANSans" panose="02040503050201020203" pitchFamily="18" charset="-78"/>
            </a:endParaRPr>
          </a:p>
          <a:p>
            <a:pPr algn="just" rtl="1"/>
            <a:endParaRPr lang="fa-IR" dirty="0" smtClean="0">
              <a:latin typeface="Times New Roman" panose="02020603050405020304" pitchFamily="18" charset="0"/>
              <a:cs typeface="IRANSans" panose="02040503050201020203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415446051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5980" y="260648"/>
            <a:ext cx="97536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314814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6140" y="0"/>
            <a:ext cx="51420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921628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9956" y="476672"/>
            <a:ext cx="9628172" cy="568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705640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2"/>
          <p:cNvSpPr>
            <a:spLocks noGrp="1"/>
          </p:cNvSpPr>
          <p:nvPr>
            <p:ph type="title"/>
          </p:nvPr>
        </p:nvSpPr>
        <p:spPr>
          <a:xfrm>
            <a:off x="1483925" y="685801"/>
            <a:ext cx="10016104" cy="1159023"/>
          </a:xfrm>
        </p:spPr>
        <p:txBody>
          <a:bodyPr>
            <a:normAutofit/>
          </a:bodyPr>
          <a:lstStyle/>
          <a:p>
            <a:pPr algn="r" rtl="1"/>
            <a:r>
              <a:rPr lang="fa-IR" dirty="0" smtClean="0">
                <a:latin typeface="Times New Roman" panose="02020603050405020304" pitchFamily="18" charset="0"/>
                <a:cs typeface="IRANSans" panose="02040503050201020203" pitchFamily="18" charset="-78"/>
              </a:rPr>
              <a:t>برنامه سازی مفرط (</a:t>
            </a:r>
            <a:r>
              <a:rPr lang="en-US" dirty="0" smtClean="0">
                <a:latin typeface="Times New Roman" panose="02020603050405020304" pitchFamily="18" charset="0"/>
                <a:cs typeface="IRANSans" panose="02040503050201020203" pitchFamily="18" charset="-78"/>
              </a:rPr>
              <a:t>XP</a:t>
            </a:r>
            <a:r>
              <a:rPr lang="fa-IR" dirty="0" smtClean="0">
                <a:latin typeface="Times New Roman" panose="02020603050405020304" pitchFamily="18" charset="0"/>
                <a:cs typeface="IRANSans" panose="02040503050201020203" pitchFamily="18" charset="-78"/>
              </a:rPr>
              <a:t>)</a:t>
            </a:r>
            <a:endParaRPr lang="en-US" dirty="0">
              <a:latin typeface="Times New Roman" panose="02020603050405020304" pitchFamily="18" charset="0"/>
              <a:cs typeface="IRANSans" panose="02040503050201020203" pitchFamily="18" charset="-78"/>
            </a:endParaRPr>
          </a:p>
        </p:txBody>
      </p:sp>
      <p:sp>
        <p:nvSpPr>
          <p:cNvPr id="5" name="Content Placeholder 13"/>
          <p:cNvSpPr>
            <a:spLocks noGrp="1"/>
          </p:cNvSpPr>
          <p:nvPr>
            <p:ph idx="1"/>
          </p:nvPr>
        </p:nvSpPr>
        <p:spPr>
          <a:xfrm>
            <a:off x="2133972" y="1340768"/>
            <a:ext cx="9366057" cy="4764361"/>
          </a:xfrm>
        </p:spPr>
        <p:txBody>
          <a:bodyPr/>
          <a:lstStyle/>
          <a:p>
            <a:pPr algn="just" rtl="1"/>
            <a:r>
              <a:rPr lang="fa-IR" dirty="0" smtClean="0">
                <a:latin typeface="Times New Roman" panose="02020603050405020304" pitchFamily="18" charset="0"/>
                <a:cs typeface="IRANSans" panose="02040503050201020203" pitchFamily="18" charset="-78"/>
              </a:rPr>
              <a:t>از سری روش های تفکر چابک است</a:t>
            </a:r>
          </a:p>
          <a:p>
            <a:pPr algn="just" rtl="1"/>
            <a:r>
              <a:rPr lang="fa-IR" dirty="0" smtClean="0">
                <a:latin typeface="Times New Roman" panose="02020603050405020304" pitchFamily="18" charset="0"/>
                <a:cs typeface="IRANSans" panose="02040503050201020203" pitchFamily="18" charset="-78"/>
              </a:rPr>
              <a:t>هدف آن افزایش کیفیت نرم افزار و پاسخ گویی به نیازمندی های در حال تغییر کاربر است.</a:t>
            </a:r>
          </a:p>
          <a:p>
            <a:pPr algn="just" rtl="1"/>
            <a:r>
              <a:rPr lang="fa-IR" dirty="0" smtClean="0">
                <a:latin typeface="Times New Roman" panose="02020603050405020304" pitchFamily="18" charset="0"/>
                <a:cs typeface="IRANSans" panose="02040503050201020203" pitchFamily="18" charset="-78"/>
              </a:rPr>
              <a:t>انتشار های متناوب در چرخه های کوتاه توسعه</a:t>
            </a:r>
            <a:endParaRPr lang="en-US" dirty="0" smtClean="0">
              <a:latin typeface="Times New Roman" panose="02020603050405020304" pitchFamily="18" charset="0"/>
              <a:cs typeface="IRANSans" panose="02040503050201020203" pitchFamily="18" charset="-78"/>
            </a:endParaRPr>
          </a:p>
          <a:p>
            <a:pPr algn="just" rtl="1"/>
            <a:r>
              <a:rPr lang="fa-IR" dirty="0" smtClean="0">
                <a:latin typeface="Times New Roman" panose="02020603050405020304" pitchFamily="18" charset="0"/>
                <a:cs typeface="IRANSans" panose="02040503050201020203" pitchFamily="18" charset="-78"/>
              </a:rPr>
              <a:t>بهبود قابلیت تولید و نقاط کنترلی (</a:t>
            </a:r>
            <a:r>
              <a:rPr lang="en-US" dirty="0" smtClean="0">
                <a:latin typeface="Times New Roman" panose="02020603050405020304" pitchFamily="18" charset="0"/>
                <a:cs typeface="IRANSans" panose="02040503050201020203" pitchFamily="18" charset="-78"/>
              </a:rPr>
              <a:t>Checkpoint</a:t>
            </a:r>
            <a:r>
              <a:rPr lang="fa-IR" dirty="0" smtClean="0">
                <a:latin typeface="Times New Roman" panose="02020603050405020304" pitchFamily="18" charset="0"/>
                <a:cs typeface="IRANSans" panose="02040503050201020203" pitchFamily="18" charset="-78"/>
              </a:rPr>
              <a:t>)</a:t>
            </a:r>
          </a:p>
          <a:p>
            <a:pPr algn="just" rtl="1"/>
            <a:r>
              <a:rPr lang="fa-IR" dirty="0" smtClean="0">
                <a:latin typeface="Times New Roman" panose="02020603050405020304" pitchFamily="18" charset="0"/>
                <a:cs typeface="IRANSans" panose="02040503050201020203" pitchFamily="18" charset="-78"/>
              </a:rPr>
              <a:t>برنامه نویسی دو نفره</a:t>
            </a:r>
            <a:endParaRPr lang="en-US" dirty="0" smtClean="0">
              <a:latin typeface="Times New Roman" panose="02020603050405020304" pitchFamily="18" charset="0"/>
              <a:cs typeface="IRANSans" panose="02040503050201020203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4097164849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2"/>
          <p:cNvSpPr>
            <a:spLocks noGrp="1"/>
          </p:cNvSpPr>
          <p:nvPr>
            <p:ph type="title"/>
          </p:nvPr>
        </p:nvSpPr>
        <p:spPr>
          <a:xfrm>
            <a:off x="1483925" y="685801"/>
            <a:ext cx="10016104" cy="1159023"/>
          </a:xfrm>
        </p:spPr>
        <p:txBody>
          <a:bodyPr>
            <a:normAutofit/>
          </a:bodyPr>
          <a:lstStyle/>
          <a:p>
            <a:pPr algn="r" rtl="1"/>
            <a:r>
              <a:rPr lang="fa-IR" dirty="0" smtClean="0">
                <a:latin typeface="Times New Roman" panose="02020603050405020304" pitchFamily="18" charset="0"/>
                <a:cs typeface="IRANSans" panose="02040503050201020203" pitchFamily="18" charset="-78"/>
              </a:rPr>
              <a:t>ارزش های برنامه سازی مفرط</a:t>
            </a:r>
            <a:endParaRPr lang="en-US" dirty="0">
              <a:latin typeface="Times New Roman" panose="02020603050405020304" pitchFamily="18" charset="0"/>
              <a:cs typeface="IRANSans" panose="02040503050201020203" pitchFamily="18" charset="-78"/>
            </a:endParaRPr>
          </a:p>
        </p:txBody>
      </p:sp>
      <p:sp>
        <p:nvSpPr>
          <p:cNvPr id="5" name="Content Placeholder 13"/>
          <p:cNvSpPr>
            <a:spLocks noGrp="1"/>
          </p:cNvSpPr>
          <p:nvPr>
            <p:ph idx="1"/>
          </p:nvPr>
        </p:nvSpPr>
        <p:spPr>
          <a:xfrm>
            <a:off x="2133972" y="1340768"/>
            <a:ext cx="9366057" cy="4764361"/>
          </a:xfrm>
        </p:spPr>
        <p:txBody>
          <a:bodyPr/>
          <a:lstStyle/>
          <a:p>
            <a:pPr algn="just" rtl="1"/>
            <a:r>
              <a:rPr lang="fa-IR" dirty="0" smtClean="0">
                <a:latin typeface="Times New Roman" panose="02020603050405020304" pitchFamily="18" charset="0"/>
                <a:cs typeface="IRANSans" panose="02040503050201020203" pitchFamily="18" charset="-78"/>
              </a:rPr>
              <a:t>ارتباط</a:t>
            </a:r>
          </a:p>
          <a:p>
            <a:pPr algn="just" rtl="1"/>
            <a:r>
              <a:rPr lang="fa-IR" dirty="0" smtClean="0">
                <a:latin typeface="Times New Roman" panose="02020603050405020304" pitchFamily="18" charset="0"/>
                <a:cs typeface="IRANSans" panose="02040503050201020203" pitchFamily="18" charset="-78"/>
              </a:rPr>
              <a:t>سادگی</a:t>
            </a:r>
          </a:p>
          <a:p>
            <a:pPr algn="just" rtl="1"/>
            <a:r>
              <a:rPr lang="fa-IR" dirty="0" smtClean="0">
                <a:latin typeface="Times New Roman" panose="02020603050405020304" pitchFamily="18" charset="0"/>
                <a:cs typeface="IRANSans" panose="02040503050201020203" pitchFamily="18" charset="-78"/>
              </a:rPr>
              <a:t>بازخورد</a:t>
            </a:r>
          </a:p>
          <a:p>
            <a:pPr algn="just" rtl="1"/>
            <a:r>
              <a:rPr lang="fa-IR" dirty="0" smtClean="0">
                <a:latin typeface="Times New Roman" panose="02020603050405020304" pitchFamily="18" charset="0"/>
                <a:cs typeface="IRANSans" panose="02040503050201020203" pitchFamily="18" charset="-78"/>
              </a:rPr>
              <a:t>شجاعت</a:t>
            </a:r>
          </a:p>
          <a:p>
            <a:pPr algn="just" rtl="1"/>
            <a:r>
              <a:rPr lang="fa-IR" dirty="0" smtClean="0">
                <a:latin typeface="Times New Roman" panose="02020603050405020304" pitchFamily="18" charset="0"/>
                <a:cs typeface="IRANSans" panose="02040503050201020203" pitchFamily="18" charset="-78"/>
              </a:rPr>
              <a:t>احترام</a:t>
            </a:r>
            <a:endParaRPr lang="en-US" dirty="0" smtClean="0">
              <a:latin typeface="Times New Roman" panose="02020603050405020304" pitchFamily="18" charset="0"/>
              <a:cs typeface="IRANSans" panose="02040503050201020203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195054434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 smtClean="0">
                <a:latin typeface="Times New Roman" panose="02020603050405020304" pitchFamily="18" charset="0"/>
                <a:cs typeface="IRANSans" panose="02040503050201020203" pitchFamily="18" charset="-78"/>
              </a:rPr>
              <a:t>روش آبشاری</a:t>
            </a:r>
            <a:endParaRPr lang="en-US" dirty="0">
              <a:latin typeface="Times New Roman" panose="02020603050405020304" pitchFamily="18" charset="0"/>
              <a:cs typeface="IRANSans" panose="02040503050201020203" pitchFamily="18" charset="-78"/>
            </a:endParaRP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6310436" y="1844824"/>
            <a:ext cx="5189593" cy="4260305"/>
          </a:xfrm>
        </p:spPr>
        <p:txBody>
          <a:bodyPr/>
          <a:lstStyle/>
          <a:p>
            <a:pPr algn="just" rtl="1"/>
            <a:r>
              <a:rPr lang="fa-IR" dirty="0" smtClean="0">
                <a:latin typeface="Times New Roman" panose="02020603050405020304" pitchFamily="18" charset="0"/>
                <a:cs typeface="IRANSans" panose="02040503050201020203" pitchFamily="18" charset="-78"/>
              </a:rPr>
              <a:t>نیازمندی ها در ابتدا تعیین می‌شود</a:t>
            </a:r>
            <a:endParaRPr lang="en-US" dirty="0">
              <a:latin typeface="Times New Roman" panose="02020603050405020304" pitchFamily="18" charset="0"/>
              <a:cs typeface="IRANSans" panose="02040503050201020203" pitchFamily="18" charset="-78"/>
            </a:endParaRPr>
          </a:p>
          <a:p>
            <a:pPr algn="just" rtl="1"/>
            <a:r>
              <a:rPr lang="fa-IR" dirty="0" smtClean="0">
                <a:latin typeface="Times New Roman" panose="02020603050405020304" pitchFamily="18" charset="0"/>
                <a:cs typeface="IRANSans" panose="02040503050201020203" pitchFamily="18" charset="-78"/>
              </a:rPr>
              <a:t>برای پروژه های کوچک جواب گو است</a:t>
            </a:r>
            <a:endParaRPr lang="en-US" dirty="0">
              <a:latin typeface="Times New Roman" panose="02020603050405020304" pitchFamily="18" charset="0"/>
              <a:cs typeface="IRANSans" panose="02040503050201020203" pitchFamily="18" charset="-78"/>
            </a:endParaRPr>
          </a:p>
          <a:p>
            <a:pPr algn="just" rtl="1"/>
            <a:r>
              <a:rPr lang="fa-IR" dirty="0" smtClean="0">
                <a:latin typeface="Times New Roman" panose="02020603050405020304" pitchFamily="18" charset="0"/>
                <a:cs typeface="IRANSans" panose="02040503050201020203" pitchFamily="18" charset="-78"/>
              </a:rPr>
              <a:t>حرکت از بالا به پایین</a:t>
            </a:r>
            <a:endParaRPr lang="en-US" dirty="0" smtClean="0">
              <a:latin typeface="Times New Roman" panose="02020603050405020304" pitchFamily="18" charset="0"/>
              <a:cs typeface="IRANSans" panose="02040503050201020203" pitchFamily="18" charset="-78"/>
            </a:endParaRPr>
          </a:p>
          <a:p>
            <a:pPr algn="just" rtl="1"/>
            <a:r>
              <a:rPr lang="fa-IR" dirty="0" smtClean="0">
                <a:latin typeface="Times New Roman" panose="02020603050405020304" pitchFamily="18" charset="0"/>
                <a:cs typeface="IRANSans" panose="02040503050201020203" pitchFamily="18" charset="-78"/>
              </a:rPr>
              <a:t>فرض این مدل، ارائه سیستم کامل پس از طی روند آبشار است</a:t>
            </a:r>
          </a:p>
          <a:p>
            <a:pPr algn="just" rtl="1"/>
            <a:r>
              <a:rPr lang="fa-IR" dirty="0" smtClean="0">
                <a:latin typeface="Times New Roman" panose="02020603050405020304" pitchFamily="18" charset="0"/>
                <a:cs typeface="IRANSans" panose="02040503050201020203" pitchFamily="18" charset="-78"/>
              </a:rPr>
              <a:t>بر اساس مدل سنتی مهندسی</a:t>
            </a:r>
            <a:endParaRPr lang="en-US" dirty="0">
              <a:latin typeface="Times New Roman" panose="02020603050405020304" pitchFamily="18" charset="0"/>
              <a:cs typeface="IRANSans" panose="02040503050201020203" pitchFamily="18" charset="-78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804" y="2780886"/>
            <a:ext cx="5495114" cy="2981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132589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2"/>
          <p:cNvSpPr>
            <a:spLocks noGrp="1"/>
          </p:cNvSpPr>
          <p:nvPr>
            <p:ph type="title"/>
          </p:nvPr>
        </p:nvSpPr>
        <p:spPr>
          <a:xfrm>
            <a:off x="1483925" y="685801"/>
            <a:ext cx="10016104" cy="1159023"/>
          </a:xfrm>
        </p:spPr>
        <p:txBody>
          <a:bodyPr>
            <a:normAutofit/>
          </a:bodyPr>
          <a:lstStyle/>
          <a:p>
            <a:pPr algn="r" rtl="1"/>
            <a:r>
              <a:rPr lang="fa-IR" dirty="0" smtClean="0">
                <a:latin typeface="Times New Roman" panose="02020603050405020304" pitchFamily="18" charset="0"/>
                <a:cs typeface="IRANSans" panose="02040503050201020203" pitchFamily="18" charset="-78"/>
              </a:rPr>
              <a:t>فرآیند برنامه سازی مفرط</a:t>
            </a:r>
            <a:endParaRPr lang="en-US" dirty="0">
              <a:latin typeface="Times New Roman" panose="02020603050405020304" pitchFamily="18" charset="0"/>
              <a:cs typeface="IRANSans" panose="02040503050201020203" pitchFamily="18" charset="-78"/>
            </a:endParaRPr>
          </a:p>
        </p:txBody>
      </p:sp>
      <p:sp>
        <p:nvSpPr>
          <p:cNvPr id="5" name="Content Placeholder 13"/>
          <p:cNvSpPr>
            <a:spLocks noGrp="1"/>
          </p:cNvSpPr>
          <p:nvPr>
            <p:ph idx="1"/>
          </p:nvPr>
        </p:nvSpPr>
        <p:spPr>
          <a:xfrm>
            <a:off x="2133972" y="1340768"/>
            <a:ext cx="9366057" cy="4764361"/>
          </a:xfrm>
        </p:spPr>
        <p:txBody>
          <a:bodyPr/>
          <a:lstStyle/>
          <a:p>
            <a:pPr algn="just" rtl="1"/>
            <a:r>
              <a:rPr lang="fa-IR" dirty="0" smtClean="0">
                <a:latin typeface="Times New Roman" panose="02020603050405020304" pitchFamily="18" charset="0"/>
                <a:cs typeface="IRANSans" panose="02040503050201020203" pitchFamily="18" charset="-78"/>
              </a:rPr>
              <a:t>برنامه ریزی</a:t>
            </a:r>
          </a:p>
          <a:p>
            <a:pPr algn="just" rtl="1"/>
            <a:r>
              <a:rPr lang="fa-IR" dirty="0" smtClean="0">
                <a:latin typeface="Times New Roman" panose="02020603050405020304" pitchFamily="18" charset="0"/>
                <a:cs typeface="IRANSans" panose="02040503050201020203" pitchFamily="18" charset="-78"/>
              </a:rPr>
              <a:t>طراحی</a:t>
            </a:r>
          </a:p>
          <a:p>
            <a:pPr algn="just" rtl="1"/>
            <a:r>
              <a:rPr lang="fa-IR" dirty="0" smtClean="0">
                <a:latin typeface="Times New Roman" panose="02020603050405020304" pitchFamily="18" charset="0"/>
                <a:cs typeface="IRANSans" panose="02040503050201020203" pitchFamily="18" charset="-78"/>
              </a:rPr>
              <a:t>برنامه نویسی</a:t>
            </a:r>
          </a:p>
          <a:p>
            <a:pPr algn="just" rtl="1"/>
            <a:r>
              <a:rPr lang="fa-IR" dirty="0" smtClean="0">
                <a:latin typeface="Times New Roman" panose="02020603050405020304" pitchFamily="18" charset="0"/>
                <a:cs typeface="IRANSans" panose="02040503050201020203" pitchFamily="18" charset="-78"/>
              </a:rPr>
              <a:t>آزمون</a:t>
            </a:r>
          </a:p>
          <a:p>
            <a:pPr marL="0" indent="0" algn="just" rtl="1">
              <a:buNone/>
            </a:pPr>
            <a:endParaRPr lang="en-US" dirty="0" smtClean="0">
              <a:latin typeface="Times New Roman" panose="02020603050405020304" pitchFamily="18" charset="0"/>
              <a:cs typeface="IRANSans" panose="02040503050201020203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621036853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2044" y="188640"/>
            <a:ext cx="6933889" cy="6552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842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 smtClean="0">
                <a:latin typeface="Times New Roman" panose="02020603050405020304" pitchFamily="18" charset="0"/>
                <a:cs typeface="IRANSans" panose="02040503050201020203" pitchFamily="18" charset="-78"/>
              </a:rPr>
              <a:t>روش نموّی (</a:t>
            </a:r>
            <a:r>
              <a:rPr lang="en-US" dirty="0" smtClean="0">
                <a:latin typeface="Times New Roman" panose="02020603050405020304" pitchFamily="18" charset="0"/>
                <a:cs typeface="IRANSans" panose="02040503050201020203" pitchFamily="18" charset="-78"/>
              </a:rPr>
              <a:t>Incremental</a:t>
            </a:r>
            <a:r>
              <a:rPr lang="fa-IR" dirty="0" smtClean="0">
                <a:latin typeface="Times New Roman" panose="02020603050405020304" pitchFamily="18" charset="0"/>
                <a:cs typeface="IRANSans" panose="02040503050201020203" pitchFamily="18" charset="-78"/>
              </a:rPr>
              <a:t>)</a:t>
            </a:r>
            <a:endParaRPr lang="en-US" dirty="0">
              <a:latin typeface="Times New Roman" panose="02020603050405020304" pitchFamily="18" charset="0"/>
              <a:cs typeface="IRANSans" panose="02040503050201020203" pitchFamily="18" charset="-78"/>
            </a:endParaRP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773932" y="1844824"/>
            <a:ext cx="9726097" cy="4260305"/>
          </a:xfrm>
        </p:spPr>
        <p:txBody>
          <a:bodyPr/>
          <a:lstStyle/>
          <a:p>
            <a:pPr algn="just" rtl="1"/>
            <a:r>
              <a:rPr lang="fa-IR" dirty="0" smtClean="0">
                <a:latin typeface="Times New Roman" panose="02020603050405020304" pitchFamily="18" charset="0"/>
                <a:cs typeface="IRANSans" panose="02040503050201020203" pitchFamily="18" charset="-78"/>
              </a:rPr>
              <a:t>ترکیب نمونه سازی و آبشاری است.</a:t>
            </a:r>
            <a:endParaRPr lang="en-US" dirty="0">
              <a:latin typeface="Times New Roman" panose="02020603050405020304" pitchFamily="18" charset="0"/>
              <a:cs typeface="IRANSans" panose="02040503050201020203" pitchFamily="18" charset="-78"/>
            </a:endParaRPr>
          </a:p>
          <a:p>
            <a:pPr algn="just" rtl="1"/>
            <a:r>
              <a:rPr lang="fa-IR" dirty="0" smtClean="0">
                <a:latin typeface="Times New Roman" panose="02020603050405020304" pitchFamily="18" charset="0"/>
                <a:cs typeface="IRANSans" panose="02040503050201020203" pitchFamily="18" charset="-78"/>
              </a:rPr>
              <a:t>مدل</a:t>
            </a:r>
            <a:r>
              <a:rPr lang="fa-IR" dirty="0">
                <a:latin typeface="Times New Roman" panose="02020603050405020304" pitchFamily="18" charset="0"/>
                <a:cs typeface="IRANSans" panose="02040503050201020203" pitchFamily="18" charset="-78"/>
              </a:rPr>
              <a:t> </a:t>
            </a:r>
            <a:r>
              <a:rPr lang="fa-IR" dirty="0" smtClean="0">
                <a:latin typeface="Times New Roman" panose="02020603050405020304" pitchFamily="18" charset="0"/>
                <a:cs typeface="IRANSans" panose="02040503050201020203" pitchFamily="18" charset="-78"/>
              </a:rPr>
              <a:t>آبشاری را به طور افزایشی اعمال میشود.</a:t>
            </a:r>
            <a:endParaRPr lang="en-US" dirty="0">
              <a:latin typeface="Times New Roman" panose="02020603050405020304" pitchFamily="18" charset="0"/>
              <a:cs typeface="IRANSans" panose="02040503050201020203" pitchFamily="18" charset="-78"/>
            </a:endParaRPr>
          </a:p>
          <a:p>
            <a:pPr algn="just" rtl="1"/>
            <a:r>
              <a:rPr lang="fa-IR" dirty="0" smtClean="0">
                <a:latin typeface="Times New Roman" panose="02020603050405020304" pitchFamily="18" charset="0"/>
                <a:cs typeface="IRANSans" panose="02040503050201020203" pitchFamily="18" charset="-78"/>
              </a:rPr>
              <a:t>سیستم به پروژه های کوچک بسیاری تبدیل می شود که این زیر سیستم ها، سیستم اصلی را میسازند.</a:t>
            </a:r>
          </a:p>
          <a:p>
            <a:pPr algn="just" rtl="1"/>
            <a:r>
              <a:rPr lang="fa-IR" dirty="0" smtClean="0">
                <a:latin typeface="Times New Roman" panose="02020603050405020304" pitchFamily="18" charset="0"/>
                <a:cs typeface="IRANSans" panose="02040503050201020203" pitchFamily="18" charset="-78"/>
              </a:rPr>
              <a:t>با بزرگ شدن سیستم و افزایش </a:t>
            </a:r>
            <a:r>
              <a:rPr lang="en-US" dirty="0" smtClean="0">
                <a:latin typeface="Times New Roman" panose="02020603050405020304" pitchFamily="18" charset="0"/>
                <a:cs typeface="IRANSans" panose="02040503050201020203" pitchFamily="18" charset="-78"/>
              </a:rPr>
              <a:t>Increment</a:t>
            </a:r>
            <a:r>
              <a:rPr lang="fa-IR" dirty="0" smtClean="0">
                <a:latin typeface="Times New Roman" panose="02020603050405020304" pitchFamily="18" charset="0"/>
                <a:cs typeface="IRANSans" panose="02040503050201020203" pitchFamily="18" charset="-78"/>
              </a:rPr>
              <a:t> ها، ممکن است خطاهایی ایجاد شود که در نمونه های قبل موجود نبودند</a:t>
            </a:r>
          </a:p>
          <a:p>
            <a:pPr algn="just" rtl="1"/>
            <a:r>
              <a:rPr lang="fa-IR" dirty="0" smtClean="0">
                <a:latin typeface="Times New Roman" panose="02020603050405020304" pitchFamily="18" charset="0"/>
                <a:cs typeface="IRANSans" panose="02040503050201020203" pitchFamily="18" charset="-78"/>
              </a:rPr>
              <a:t>اولین تحویل محصول ارزان و سریع است، اما در نهایت ممکن است خرج بالایی داشته باشد </a:t>
            </a:r>
            <a:endParaRPr lang="en-US" dirty="0">
              <a:latin typeface="Times New Roman" panose="02020603050405020304" pitchFamily="18" charset="0"/>
              <a:cs typeface="IRANSans" panose="02040503050201020203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4110911474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 smtClean="0">
                <a:latin typeface="Times New Roman" panose="02020603050405020304" pitchFamily="18" charset="0"/>
                <a:cs typeface="IRANSans" panose="02040503050201020203" pitchFamily="18" charset="-78"/>
              </a:rPr>
              <a:t>روش نموّی (</a:t>
            </a:r>
            <a:r>
              <a:rPr lang="en-US" dirty="0" smtClean="0">
                <a:latin typeface="Times New Roman" panose="02020603050405020304" pitchFamily="18" charset="0"/>
                <a:cs typeface="IRANSans" panose="02040503050201020203" pitchFamily="18" charset="-78"/>
              </a:rPr>
              <a:t>Incremental</a:t>
            </a:r>
            <a:r>
              <a:rPr lang="fa-IR" dirty="0" smtClean="0">
                <a:latin typeface="Times New Roman" panose="02020603050405020304" pitchFamily="18" charset="0"/>
                <a:cs typeface="IRANSans" panose="02040503050201020203" pitchFamily="18" charset="-78"/>
              </a:rPr>
              <a:t>)</a:t>
            </a:r>
            <a:endParaRPr lang="en-US" dirty="0">
              <a:latin typeface="Times New Roman" panose="02020603050405020304" pitchFamily="18" charset="0"/>
              <a:cs typeface="IRANSans" panose="02040503050201020203" pitchFamily="18" charset="-78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972" y="2852936"/>
            <a:ext cx="8566092" cy="1656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110023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 smtClean="0">
                <a:latin typeface="Times New Roman" panose="02020603050405020304" pitchFamily="18" charset="0"/>
                <a:cs typeface="IRANSans" panose="02040503050201020203" pitchFamily="18" charset="-78"/>
              </a:rPr>
              <a:t>روش نموّی (</a:t>
            </a:r>
            <a:r>
              <a:rPr lang="en-US" dirty="0" smtClean="0">
                <a:latin typeface="Times New Roman" panose="02020603050405020304" pitchFamily="18" charset="0"/>
                <a:cs typeface="IRANSans" panose="02040503050201020203" pitchFamily="18" charset="-78"/>
              </a:rPr>
              <a:t>Incremental</a:t>
            </a:r>
            <a:r>
              <a:rPr lang="fa-IR" dirty="0" smtClean="0">
                <a:latin typeface="Times New Roman" panose="02020603050405020304" pitchFamily="18" charset="0"/>
                <a:cs typeface="IRANSans" panose="02040503050201020203" pitchFamily="18" charset="-78"/>
              </a:rPr>
              <a:t>)</a:t>
            </a:r>
            <a:endParaRPr lang="en-US" dirty="0">
              <a:latin typeface="Times New Roman" panose="02020603050405020304" pitchFamily="18" charset="0"/>
              <a:cs typeface="IRANSans" panose="02040503050201020203" pitchFamily="18" charset="-78"/>
            </a:endParaRPr>
          </a:p>
        </p:txBody>
      </p:sp>
      <p:sp>
        <p:nvSpPr>
          <p:cNvPr id="4" name="Content Placeholder 13"/>
          <p:cNvSpPr>
            <a:spLocks noGrp="1"/>
          </p:cNvSpPr>
          <p:nvPr>
            <p:ph idx="1"/>
          </p:nvPr>
        </p:nvSpPr>
        <p:spPr>
          <a:xfrm>
            <a:off x="1773932" y="1844825"/>
            <a:ext cx="9726097" cy="4248472"/>
          </a:xfrm>
        </p:spPr>
        <p:txBody>
          <a:bodyPr/>
          <a:lstStyle/>
          <a:p>
            <a:pPr marL="0" indent="0" algn="just" rtl="1">
              <a:buNone/>
            </a:pPr>
            <a:r>
              <a:rPr lang="fa-IR" b="1" dirty="0" smtClean="0">
                <a:latin typeface="Times New Roman" panose="02020603050405020304" pitchFamily="18" charset="0"/>
                <a:cs typeface="IRANSans" panose="02040503050201020203" pitchFamily="18" charset="-78"/>
              </a:rPr>
              <a:t>مثال: پروژه واژه پرداز</a:t>
            </a:r>
          </a:p>
          <a:p>
            <a:pPr marL="0" indent="0" algn="just" rtl="1">
              <a:buNone/>
            </a:pPr>
            <a:r>
              <a:rPr lang="fa-IR" dirty="0" smtClean="0">
                <a:latin typeface="Times New Roman" panose="02020603050405020304" pitchFamily="18" charset="0"/>
                <a:cs typeface="IRANSans" panose="02040503050201020203" pitchFamily="18" charset="-78"/>
              </a:rPr>
              <a:t>نمو اول: مدیریت اساسی فایل، ویرایش و توابع تولید مستندات</a:t>
            </a:r>
          </a:p>
          <a:p>
            <a:pPr marL="0" indent="0" algn="just" rtl="1">
              <a:buNone/>
            </a:pPr>
            <a:r>
              <a:rPr lang="fa-IR" dirty="0" smtClean="0">
                <a:latin typeface="Times New Roman" panose="02020603050405020304" pitchFamily="18" charset="0"/>
                <a:cs typeface="IRANSans" panose="02040503050201020203" pitchFamily="18" charset="-78"/>
              </a:rPr>
              <a:t>نمو دوم: سایر بخش های تولید مستندات و ویرایشگر پیچیده تر</a:t>
            </a:r>
          </a:p>
          <a:p>
            <a:pPr marL="0" indent="0" algn="just" rtl="1">
              <a:buNone/>
            </a:pPr>
            <a:r>
              <a:rPr lang="fa-IR" dirty="0" smtClean="0">
                <a:latin typeface="Times New Roman" panose="02020603050405020304" pitchFamily="18" charset="0"/>
                <a:cs typeface="IRANSans" panose="02040503050201020203" pitchFamily="18" charset="-78"/>
              </a:rPr>
              <a:t>نمو سوم: بررسی املایی-گرامری</a:t>
            </a:r>
          </a:p>
          <a:p>
            <a:pPr marL="0" indent="0" algn="just" rtl="1">
              <a:buNone/>
            </a:pPr>
            <a:r>
              <a:rPr lang="fa-IR" dirty="0" smtClean="0">
                <a:latin typeface="Times New Roman" panose="02020603050405020304" pitchFamily="18" charset="0"/>
                <a:cs typeface="IRANSans" panose="02040503050201020203" pitchFamily="18" charset="-78"/>
              </a:rPr>
              <a:t>نمو چهارم: صفحه بندی</a:t>
            </a:r>
          </a:p>
        </p:txBody>
      </p:sp>
    </p:spTree>
    <p:extLst>
      <p:ext uri="{BB962C8B-B14F-4D97-AF65-F5344CB8AC3E}">
        <p14:creationId xmlns:p14="http://schemas.microsoft.com/office/powerpoint/2010/main" val="3736078911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en-US" dirty="0" smtClean="0">
                <a:latin typeface="Times New Roman" panose="02020603050405020304" pitchFamily="18" charset="0"/>
                <a:cs typeface="IRANSans" panose="02040503050201020203" pitchFamily="18" charset="-78"/>
              </a:rPr>
              <a:t>Rapid Application Development (RAD)</a:t>
            </a:r>
            <a:endParaRPr lang="en-US" dirty="0">
              <a:latin typeface="Times New Roman" panose="02020603050405020304" pitchFamily="18" charset="0"/>
              <a:cs typeface="IRANSans" panose="02040503050201020203" pitchFamily="18" charset="-78"/>
            </a:endParaRP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845940" y="1844824"/>
            <a:ext cx="9654089" cy="4260305"/>
          </a:xfrm>
        </p:spPr>
        <p:txBody>
          <a:bodyPr/>
          <a:lstStyle/>
          <a:p>
            <a:pPr algn="just" rtl="1"/>
            <a:r>
              <a:rPr lang="fa-IR" dirty="0" smtClean="0">
                <a:latin typeface="Times New Roman" panose="02020603050405020304" pitchFamily="18" charset="0"/>
                <a:cs typeface="IRANSans" panose="02040503050201020203" pitchFamily="18" charset="-78"/>
              </a:rPr>
              <a:t>اشاره به جایگزین های معمول مدل آبشاری دارد</a:t>
            </a:r>
            <a:endParaRPr lang="en-US" dirty="0">
              <a:latin typeface="Times New Roman" panose="02020603050405020304" pitchFamily="18" charset="0"/>
              <a:cs typeface="IRANSans" panose="02040503050201020203" pitchFamily="18" charset="-78"/>
            </a:endParaRPr>
          </a:p>
          <a:p>
            <a:pPr algn="just" rtl="1"/>
            <a:r>
              <a:rPr lang="fa-IR" dirty="0">
                <a:latin typeface="Times New Roman" panose="02020603050405020304" pitchFamily="18" charset="0"/>
                <a:cs typeface="IRANSans" panose="02040503050201020203" pitchFamily="18" charset="-78"/>
              </a:rPr>
              <a:t>تأکید بیشتری بر سازگاری و ضرورت تنظیم نیازمندی‌ها در پاسخ به دانش به دست آمده در پیشرفت </a:t>
            </a:r>
            <a:r>
              <a:rPr lang="fa-IR" dirty="0" smtClean="0">
                <a:latin typeface="Times New Roman" panose="02020603050405020304" pitchFamily="18" charset="0"/>
                <a:cs typeface="IRANSans" panose="02040503050201020203" pitchFamily="18" charset="-78"/>
              </a:rPr>
              <a:t>پروژه</a:t>
            </a:r>
          </a:p>
          <a:p>
            <a:pPr algn="just" rtl="1"/>
            <a:r>
              <a:rPr lang="fa-IR" dirty="0" smtClean="0">
                <a:latin typeface="Times New Roman" panose="02020603050405020304" pitchFamily="18" charset="0"/>
                <a:cs typeface="IRANSans" panose="02040503050201020203" pitchFamily="18" charset="-78"/>
              </a:rPr>
              <a:t>مناسب (و نه محدود) به پروژه هایی است که دارای رابط کاربری هستند</a:t>
            </a:r>
          </a:p>
          <a:p>
            <a:pPr algn="just" rtl="1"/>
            <a:r>
              <a:rPr lang="fa-IR" dirty="0" smtClean="0">
                <a:latin typeface="Times New Roman" panose="02020603050405020304" pitchFamily="18" charset="0"/>
                <a:cs typeface="IRANSans" panose="02040503050201020203" pitchFamily="18" charset="-78"/>
              </a:rPr>
              <a:t>به ابزار هایی مثل </a:t>
            </a:r>
            <a:r>
              <a:rPr lang="en-US" dirty="0" smtClean="0">
                <a:latin typeface="Times New Roman" panose="02020603050405020304" pitchFamily="18" charset="0"/>
                <a:cs typeface="IRANSans" panose="02040503050201020203" pitchFamily="18" charset="-78"/>
              </a:rPr>
              <a:t>UI Designer</a:t>
            </a:r>
            <a:r>
              <a:rPr lang="fa-IR" dirty="0" smtClean="0">
                <a:latin typeface="Times New Roman" panose="02020603050405020304" pitchFamily="18" charset="0"/>
                <a:cs typeface="IRANSans" panose="02040503050201020203" pitchFamily="18" charset="-78"/>
              </a:rPr>
              <a:t>، ابزار های توسعه سریع یا </a:t>
            </a:r>
            <a:r>
              <a:rPr lang="en-US" dirty="0" smtClean="0">
                <a:latin typeface="Times New Roman" panose="02020603050405020304" pitchFamily="18" charset="0"/>
                <a:cs typeface="IRANSans" panose="02040503050201020203" pitchFamily="18" charset="-78"/>
              </a:rPr>
              <a:t>RAD Tools</a:t>
            </a:r>
            <a:r>
              <a:rPr lang="fa-IR" dirty="0" smtClean="0">
                <a:latin typeface="Times New Roman" panose="02020603050405020304" pitchFamily="18" charset="0"/>
                <a:cs typeface="IRANSans" panose="02040503050201020203" pitchFamily="18" charset="-78"/>
              </a:rPr>
              <a:t> میگویند</a:t>
            </a:r>
            <a:endParaRPr lang="en-US" dirty="0" smtClean="0">
              <a:latin typeface="Times New Roman" panose="02020603050405020304" pitchFamily="18" charset="0"/>
              <a:cs typeface="IRANSans" panose="02040503050201020203" pitchFamily="18" charset="-78"/>
            </a:endParaRPr>
          </a:p>
          <a:p>
            <a:pPr algn="just" rtl="1"/>
            <a:r>
              <a:rPr lang="fa-IR" dirty="0" smtClean="0">
                <a:latin typeface="Times New Roman" panose="02020603050405020304" pitchFamily="18" charset="0"/>
                <a:cs typeface="IRANSans" panose="02040503050201020203" pitchFamily="18" charset="-78"/>
              </a:rPr>
              <a:t>دارای روش هایی چون مدل حلزونی و مدل چالاک است</a:t>
            </a:r>
          </a:p>
          <a:p>
            <a:pPr algn="just" rtl="1"/>
            <a:r>
              <a:rPr lang="fa-IR" dirty="0" smtClean="0">
                <a:latin typeface="Times New Roman" panose="02020603050405020304" pitchFamily="18" charset="0"/>
                <a:cs typeface="IRANSans" panose="02040503050201020203" pitchFamily="18" charset="-78"/>
              </a:rPr>
              <a:t>از آنجا که به استفاده مجدد از ماژول ها تاکید دارد، قبلا آزمایش شده اند</a:t>
            </a:r>
          </a:p>
        </p:txBody>
      </p:sp>
    </p:spTree>
    <p:extLst>
      <p:ext uri="{BB962C8B-B14F-4D97-AF65-F5344CB8AC3E}">
        <p14:creationId xmlns:p14="http://schemas.microsoft.com/office/powerpoint/2010/main" val="1349219970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en-US" dirty="0" smtClean="0">
                <a:latin typeface="Times New Roman" panose="02020603050405020304" pitchFamily="18" charset="0"/>
                <a:cs typeface="IRANSans" panose="02040503050201020203" pitchFamily="18" charset="-78"/>
              </a:rPr>
              <a:t>Rapid Application Development (RAD)</a:t>
            </a:r>
            <a:endParaRPr lang="en-US" dirty="0">
              <a:latin typeface="Times New Roman" panose="02020603050405020304" pitchFamily="18" charset="0"/>
              <a:cs typeface="IRANSans" panose="02040503050201020203" pitchFamily="18" charset="-78"/>
            </a:endParaRP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845940" y="1844824"/>
            <a:ext cx="9654089" cy="4260305"/>
          </a:xfrm>
        </p:spPr>
        <p:txBody>
          <a:bodyPr/>
          <a:lstStyle/>
          <a:p>
            <a:pPr algn="just" rtl="1"/>
            <a:r>
              <a:rPr lang="fa-IR" dirty="0" smtClean="0">
                <a:latin typeface="Times New Roman" panose="02020603050405020304" pitchFamily="18" charset="0"/>
                <a:cs typeface="IRANSans" panose="02040503050201020203" pitchFamily="18" charset="-78"/>
              </a:rPr>
              <a:t>هر گاه کاربرد اداری-تجاری به گونه ای بخش بندی شود که هر وظیفه عمده قادر به انجام در کمتر از سه ماه باشد، مناسب </a:t>
            </a:r>
            <a:r>
              <a:rPr lang="en-US" dirty="0" smtClean="0">
                <a:latin typeface="Times New Roman" panose="02020603050405020304" pitchFamily="18" charset="0"/>
                <a:cs typeface="IRANSans" panose="02040503050201020203" pitchFamily="18" charset="-78"/>
              </a:rPr>
              <a:t>RAD</a:t>
            </a:r>
            <a:r>
              <a:rPr lang="fa-IR" dirty="0" smtClean="0">
                <a:latin typeface="Times New Roman" panose="02020603050405020304" pitchFamily="18" charset="0"/>
                <a:cs typeface="IRANSans" panose="02040503050201020203" pitchFamily="18" charset="-78"/>
              </a:rPr>
              <a:t> خواهد بود.</a:t>
            </a:r>
          </a:p>
          <a:p>
            <a:pPr algn="just" rtl="1"/>
            <a:r>
              <a:rPr lang="fa-IR" dirty="0" smtClean="0">
                <a:latin typeface="Times New Roman" panose="02020603050405020304" pitchFamily="18" charset="0"/>
                <a:cs typeface="IRANSans" panose="02040503050201020203" pitchFamily="18" charset="-78"/>
              </a:rPr>
              <a:t>پروژه های خیلی بزرگ نیازمند منابع انسانی کافی برای تشکیل تعداد صحیحی از تیم های </a:t>
            </a:r>
            <a:r>
              <a:rPr lang="en-US" dirty="0" smtClean="0">
                <a:latin typeface="Times New Roman" panose="02020603050405020304" pitchFamily="18" charset="0"/>
                <a:cs typeface="IRANSans" panose="02040503050201020203" pitchFamily="18" charset="-78"/>
              </a:rPr>
              <a:t>RAD</a:t>
            </a:r>
            <a:r>
              <a:rPr lang="fa-IR" dirty="0" smtClean="0">
                <a:latin typeface="Times New Roman" panose="02020603050405020304" pitchFamily="18" charset="0"/>
                <a:cs typeface="IRANSans" panose="02040503050201020203" pitchFamily="18" charset="-78"/>
              </a:rPr>
              <a:t> است.</a:t>
            </a:r>
          </a:p>
        </p:txBody>
      </p:sp>
    </p:spTree>
    <p:extLst>
      <p:ext uri="{BB962C8B-B14F-4D97-AF65-F5344CB8AC3E}">
        <p14:creationId xmlns:p14="http://schemas.microsoft.com/office/powerpoint/2010/main" val="23871273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 smtClean="0">
                <a:latin typeface="Times New Roman" panose="02020603050405020304" pitchFamily="18" charset="0"/>
                <a:cs typeface="IRANSans" panose="02040503050201020203" pitchFamily="18" charset="-78"/>
              </a:rPr>
              <a:t>مدل حلزونی</a:t>
            </a:r>
            <a:r>
              <a:rPr lang="en-US" dirty="0" smtClean="0">
                <a:latin typeface="Times New Roman" panose="02020603050405020304" pitchFamily="18" charset="0"/>
                <a:cs typeface="IRANSans" panose="02040503050201020203" pitchFamily="18" charset="-78"/>
              </a:rPr>
              <a:t> (</a:t>
            </a:r>
            <a:r>
              <a:rPr lang="en-US" dirty="0" err="1" smtClean="0">
                <a:latin typeface="Times New Roman" panose="02020603050405020304" pitchFamily="18" charset="0"/>
                <a:cs typeface="IRANSans" panose="02040503050201020203" pitchFamily="18" charset="-78"/>
              </a:rPr>
              <a:t>Bohem</a:t>
            </a:r>
            <a:r>
              <a:rPr lang="en-US" dirty="0" smtClean="0">
                <a:latin typeface="Times New Roman" panose="02020603050405020304" pitchFamily="18" charset="0"/>
                <a:cs typeface="IRANSans" panose="02040503050201020203" pitchFamily="18" charset="-78"/>
              </a:rPr>
              <a:t>) </a:t>
            </a:r>
            <a:endParaRPr lang="en-US" dirty="0">
              <a:latin typeface="Times New Roman" panose="02020603050405020304" pitchFamily="18" charset="0"/>
              <a:cs typeface="IRANSans" panose="02040503050201020203" pitchFamily="18" charset="-78"/>
            </a:endParaRP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5713501" y="1772817"/>
            <a:ext cx="5786528" cy="2736304"/>
          </a:xfrm>
        </p:spPr>
        <p:txBody>
          <a:bodyPr>
            <a:normAutofit/>
          </a:bodyPr>
          <a:lstStyle/>
          <a:p>
            <a:pPr algn="r" rtl="1"/>
            <a:r>
              <a:rPr lang="fa-IR" sz="2000" dirty="0" smtClean="0">
                <a:latin typeface="Times New Roman" panose="02020603050405020304" pitchFamily="18" charset="0"/>
                <a:cs typeface="IRANSans" panose="02040503050201020203" pitchFamily="18" charset="-78"/>
              </a:rPr>
              <a:t>ترکیبی از مدل تکراری نمونه سازی و جنبه سیستماتیک مدل ترتیبی (تبدیل خطی به چرخشی)</a:t>
            </a:r>
            <a:endParaRPr lang="en-US" sz="2000" dirty="0">
              <a:latin typeface="Times New Roman" panose="02020603050405020304" pitchFamily="18" charset="0"/>
              <a:cs typeface="IRANSans" panose="02040503050201020203" pitchFamily="18" charset="-78"/>
            </a:endParaRPr>
          </a:p>
          <a:p>
            <a:pPr algn="r" rtl="1"/>
            <a:r>
              <a:rPr lang="fa-IR" sz="2000" dirty="0" smtClean="0">
                <a:latin typeface="Times New Roman" panose="02020603050405020304" pitchFamily="18" charset="0"/>
                <a:cs typeface="IRANSans" panose="02040503050201020203" pitchFamily="18" charset="-78"/>
              </a:rPr>
              <a:t>در هر مرحله ارائه به مشتری وجود دارد</a:t>
            </a:r>
          </a:p>
          <a:p>
            <a:pPr algn="r" rtl="1"/>
            <a:r>
              <a:rPr lang="fa-IR" sz="2000" dirty="0" smtClean="0">
                <a:latin typeface="Times New Roman" panose="02020603050405020304" pitchFamily="18" charset="0"/>
                <a:cs typeface="IRANSans" panose="02040503050201020203" pitchFamily="18" charset="-78"/>
              </a:rPr>
              <a:t>داخل به خارج</a:t>
            </a:r>
            <a:endParaRPr lang="en-US" sz="2000" dirty="0">
              <a:latin typeface="Times New Roman" panose="02020603050405020304" pitchFamily="18" charset="0"/>
              <a:cs typeface="IRANSans" panose="02040503050201020203" pitchFamily="18" charset="-78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756" y="1484784"/>
            <a:ext cx="6546315" cy="3744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625914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2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irectSourceMarket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ThumbnailAssetId xmlns="4873beb7-5857-4685-be1f-d57550cc96cc" xsi:nil="true"/>
    <PrimaryImageGen xmlns="4873beb7-5857-4685-be1f-d57550cc96cc">true</PrimaryImageGen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1564227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>Take your audience through a digital tunnel where they'll  burst through to the other side and see the information you want to present. Show them lists, charts, tables, SmartArt,  and pictures using a variety of layouts in widescreen (16X9) format. This design works well for subjects on science and technology, computers, communication, and more.   
</APDescription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2012-05-11T02:04:00+00:00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ShowIn xmlns="4873beb7-5857-4685-be1f-d57550cc96cc">Show everywhere</ShowIn>
    <UANotes xmlns="4873beb7-5857-4685-be1f-d57550cc96cc" xsi:nil="true"/>
    <TemplateStatus xmlns="4873beb7-5857-4685-be1f-d57550cc96cc">Complete</TemplateStatus>
    <InternalTagsTaxHTField0 xmlns="4873beb7-5857-4685-be1f-d57550cc96cc">
      <Terms xmlns="http://schemas.microsoft.com/office/infopath/2007/PartnerControls"/>
    </InternalTagsTaxHTField0>
    <CSXHash xmlns="4873beb7-5857-4685-be1f-d57550cc96cc" xsi:nil="true"/>
    <Downloads xmlns="4873beb7-5857-4685-be1f-d57550cc96cc">0</Downloads>
    <VoteCount xmlns="4873beb7-5857-4685-be1f-d57550cc96cc" xsi:nil="true"/>
    <OOCacheId xmlns="4873beb7-5857-4685-be1f-d57550cc96cc" xsi:nil="true"/>
    <IsDeleted xmlns="4873beb7-5857-4685-be1f-d57550cc96cc">false</IsDeleted>
    <AssetExpire xmlns="4873beb7-5857-4685-be1f-d57550cc96cc">2029-01-01T08:00:00+00:00</AssetExpire>
    <DSATActionTaken xmlns="4873beb7-5857-4685-be1f-d57550cc96cc" xsi:nil="true"/>
    <CSXSubmissionMarket xmlns="4873beb7-5857-4685-be1f-d57550cc96cc" xsi:nil="true"/>
    <TPExecutable xmlns="4873beb7-5857-4685-be1f-d57550cc96cc" xsi:nil="true"/>
    <SubmitterId xmlns="4873beb7-5857-4685-be1f-d57550cc96cc" xsi:nil="true"/>
    <EditorialTags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TP102895246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835483</LocLastLocAttemptVersionLookup>
    <IsSearchable xmlns="4873beb7-5857-4685-be1f-d57550cc96cc">true</IsSearchable>
    <TemplateTemplateType xmlns="4873beb7-5857-4685-be1f-d57550cc96cc">PowerPoint Presentation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>false</IntlLangReview>
    <OutputCachingOn xmlns="4873beb7-5857-4685-be1f-d57550cc96cc">false</OutputCachingOn>
    <AverageRating xmlns="4873beb7-5857-4685-be1f-d57550cc96cc" xsi:nil="true"/>
    <APAuthor xmlns="4873beb7-5857-4685-be1f-d57550cc96cc">
      <UserInfo>
        <DisplayName>REDMOND\v-vaddu</DisplayName>
        <AccountId>2567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OriginalRelease xmlns="4873beb7-5857-4685-be1f-d57550cc96cc">15</OriginalRelease>
    <TPLaunchHelpLinkType xmlns="4873beb7-5857-4685-be1f-d57550cc96cc">Template</TPLaunchHelpLinkType>
    <LocalizationTagsTaxHTField0 xmlns="4873beb7-5857-4685-be1f-d57550cc96cc">
      <Terms xmlns="http://schemas.microsoft.com/office/infopath/2007/PartnerControls"/>
    </LocalizationTagsTaxHTField0>
    <LocMarketGroupTiers2 xmlns="4873beb7-5857-4685-be1f-d57550cc96cc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0E41224-0370-4595-877C-23316CD80004}">
  <ds:schemaRefs>
    <ds:schemaRef ds:uri="http://schemas.microsoft.com/office/2006/documentManagement/types"/>
    <ds:schemaRef ds:uri="http://schemas.microsoft.com/office/2006/metadata/properties"/>
    <ds:schemaRef ds:uri="http://purl.org/dc/elements/1.1/"/>
    <ds:schemaRef ds:uri="http://purl.org/dc/terms/"/>
    <ds:schemaRef ds:uri="http://schemas.microsoft.com/office/infopath/2007/PartnerControls"/>
    <ds:schemaRef ds:uri="http://www.w3.org/XML/1998/namespace"/>
    <ds:schemaRef ds:uri="http://schemas.openxmlformats.org/package/2006/metadata/core-properties"/>
    <ds:schemaRef ds:uri="4873beb7-5857-4685-be1f-d57550cc96cc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74228E6B-D70C-44BB-A81F-A245495F612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2CCB507-0646-4A50-A4F7-7F385079D58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TM03457496[[fn=Parallax]]</Template>
  <TotalTime>2428</TotalTime>
  <Words>1143</Words>
  <Application>Microsoft Office PowerPoint</Application>
  <PresentationFormat>Custom</PresentationFormat>
  <Paragraphs>176</Paragraphs>
  <Slides>31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Times New Roman</vt:lpstr>
      <vt:lpstr>Arial</vt:lpstr>
      <vt:lpstr>IRANSans</vt:lpstr>
      <vt:lpstr>Tahoma</vt:lpstr>
      <vt:lpstr>Corbel</vt:lpstr>
      <vt:lpstr>Parallax</vt:lpstr>
      <vt:lpstr>مدل های فرآیند تولید نرم‌افزار</vt:lpstr>
      <vt:lpstr>فهرست</vt:lpstr>
      <vt:lpstr>روش آبشاری</vt:lpstr>
      <vt:lpstr>روش نموّی (Incremental)</vt:lpstr>
      <vt:lpstr>روش نموّی (Incremental)</vt:lpstr>
      <vt:lpstr>روش نموّی (Incremental)</vt:lpstr>
      <vt:lpstr>Rapid Application Development (RAD)</vt:lpstr>
      <vt:lpstr>Rapid Application Development (RAD)</vt:lpstr>
      <vt:lpstr>مدل حلزونی (Bohem) </vt:lpstr>
      <vt:lpstr>PowerPoint Presentation</vt:lpstr>
      <vt:lpstr>تاکید بر نمونه اولیه</vt:lpstr>
      <vt:lpstr>مدل Component assembly (همگذاری مولفه ها)</vt:lpstr>
      <vt:lpstr>PowerPoint Presentation</vt:lpstr>
      <vt:lpstr>روش چالاک (Agile)</vt:lpstr>
      <vt:lpstr>روش چالاک (Agile)</vt:lpstr>
      <vt:lpstr>روش چالاک (Agile)</vt:lpstr>
      <vt:lpstr>روش چالاک (Agile)</vt:lpstr>
      <vt:lpstr>آمار روش چالاک و آبشاری</vt:lpstr>
      <vt:lpstr>چرا Agile ترجیح داده می شود؟</vt:lpstr>
      <vt:lpstr>چهارچوب Scrum</vt:lpstr>
      <vt:lpstr>چهارچوب Scrum</vt:lpstr>
      <vt:lpstr>چهارچوب Scrum</vt:lpstr>
      <vt:lpstr>چهارچوب Scrum</vt:lpstr>
      <vt:lpstr>روش کار Scrum</vt:lpstr>
      <vt:lpstr>PowerPoint Presentation</vt:lpstr>
      <vt:lpstr>PowerPoint Presentation</vt:lpstr>
      <vt:lpstr>PowerPoint Presentation</vt:lpstr>
      <vt:lpstr>برنامه سازی مفرط (XP)</vt:lpstr>
      <vt:lpstr>ارزش های برنامه سازی مفرط</vt:lpstr>
      <vt:lpstr>فرآیند برنامه سازی مفرط</vt:lpstr>
      <vt:lpstr>PowerPoint Presentation</vt:lpstr>
    </vt:vector>
  </TitlesOfParts>
  <Company>Aryanium-XSC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مدل های فرآیند تولید نرم‌افزار</dc:title>
  <dc:creator>Λryan Ebrahimpour</dc:creator>
  <cp:lastModifiedBy>Λryan Ebrahimpour</cp:lastModifiedBy>
  <cp:revision>48</cp:revision>
  <cp:lastPrinted>2018-01-06T22:27:30Z</cp:lastPrinted>
  <dcterms:created xsi:type="dcterms:W3CDTF">2017-11-09T21:01:18Z</dcterms:created>
  <dcterms:modified xsi:type="dcterms:W3CDTF">2018-01-06T22:29:28Z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